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455" r:id="rId2"/>
    <p:sldId id="426" r:id="rId3"/>
    <p:sldId id="451" r:id="rId4"/>
    <p:sldId id="427" r:id="rId5"/>
    <p:sldId id="428" r:id="rId6"/>
    <p:sldId id="431" r:id="rId7"/>
    <p:sldId id="434" r:id="rId8"/>
    <p:sldId id="435" r:id="rId9"/>
    <p:sldId id="436" r:id="rId10"/>
    <p:sldId id="452" r:id="rId11"/>
    <p:sldId id="437" r:id="rId12"/>
    <p:sldId id="438" r:id="rId13"/>
    <p:sldId id="439" r:id="rId14"/>
    <p:sldId id="441" r:id="rId15"/>
    <p:sldId id="447" r:id="rId16"/>
    <p:sldId id="446" r:id="rId17"/>
    <p:sldId id="448" r:id="rId18"/>
    <p:sldId id="449" r:id="rId19"/>
    <p:sldId id="440" r:id="rId20"/>
    <p:sldId id="450" r:id="rId21"/>
    <p:sldId id="454" r:id="rId22"/>
    <p:sldId id="45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D20A"/>
    <a:srgbClr val="D00B0A"/>
    <a:srgbClr val="FFA419"/>
    <a:srgbClr val="EFEFED"/>
    <a:srgbClr val="088345"/>
    <a:srgbClr val="E0981A"/>
    <a:srgbClr val="E9E1D2"/>
    <a:srgbClr val="8373B0"/>
    <a:srgbClr val="D8B061"/>
    <a:srgbClr val="809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82"/>
    <p:restoredTop sz="88630"/>
  </p:normalViewPr>
  <p:slideViewPr>
    <p:cSldViewPr snapToGrid="0">
      <p:cViewPr varScale="1">
        <p:scale>
          <a:sx n="112" d="100"/>
          <a:sy n="112" d="100"/>
        </p:scale>
        <p:origin x="232" y="184"/>
      </p:cViewPr>
      <p:guideLst/>
    </p:cSldViewPr>
  </p:slideViewPr>
  <p:notesTextViewPr>
    <p:cViewPr>
      <p:scale>
        <a:sx n="95" d="100"/>
        <a:sy n="95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F61200-B3FB-7C4D-B5CE-932A86504641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85461-32C3-374C-9F08-DB833B9ABD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6144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4BD1C-3A91-4590-2904-81C3DEE57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A4C1B9-AD71-6D3F-F65A-B65F063B39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63194D-3FBE-98EE-3685-67EBB5B57E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F574E-4F45-93E0-8A6A-E35267CE1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8517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77D80-8442-29F3-F184-E9C6F5F5D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CF1C3E-B0EC-110B-342D-6EC2B4C7E0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AC8CC4-87A6-E144-2A50-FA29DA5899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D49E9-D558-7012-FFE0-E550E33348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1097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6B9A68-08D9-B797-9DFC-F45A0CB2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91932B-B505-3674-A0D0-C7A1E0C2C0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762404-9201-F7CA-6A25-EA9E6B925C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D609AD-C814-8015-D5F7-2FC6FC4B56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4699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F7FCFB-3885-1A6E-7751-6ACA560398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D2901B-4FEE-9EF5-503D-7F9ED5C4D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FF5615-D658-B945-18C8-57249A46B7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AF950A-A318-ED15-5418-EA70B27331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12418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91A0A1-F737-2C90-E3BC-2B992A7CC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E8BE7-1B2C-5D56-A973-CCCBFF57F5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6908A3-780E-FA5F-3FCF-25818A866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B4DD-8D1D-237A-2D57-165CD06F8C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2027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AF4AD6-15D7-A338-65EF-C1640776F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D4D5DA-D236-7B75-7E7E-C0CDA65B2F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845C35-1486-4200-7E0A-19A369E0A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E0E81-891B-91D4-2D40-E1F5B7E91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9932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890C9-AC9B-D3DD-23DD-3FD9D1CE2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CF905-C575-7FF6-EAE3-1C4C19C42D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4CC92F-1ACC-0553-A5F6-E2E2D93CD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FE335-B4EF-F3FD-0A87-72A2BAE28C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167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C1F7F-79F7-7131-9536-6986B016E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D72C7-F0BB-FCA7-7573-156E17429D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E35B4D-C453-76F8-64C0-75908A36F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EB626-7C5D-82D6-8EA0-1F10B05F7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71225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C1A3F-EFCF-360C-6F4A-D5BC77E6D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F410B1-64E9-1276-703D-9AAE2A99E0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3C4A04-AF75-C0EA-BCDA-329D870E21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62E5C6-FB70-C17C-A955-7F4F0BF399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9866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09EB7-2F43-0CF5-E476-00334BA09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64768A-9096-B678-926A-9D38779640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D32614-CAD3-1C19-ED13-C72545B6A4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3A6EA9-B5CC-5F01-4BD2-5365AD8CBA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6421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F2F51-2C30-8DE4-60BB-154531AF4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76F82C-A4A9-FAFC-109A-2BAD2CA4BA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31187F-D487-19F2-5530-1A4735828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DBCE1-E524-05F5-DE41-211971B31D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0590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6CA51-97B7-E088-506C-D284DB991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65FBD7-8BDA-AECD-776D-AC1196FAEC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07CAA6-B2E1-E535-83EE-E760014C5D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CDAAD6-BA70-48D3-8BB8-220724CAD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58409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A22F93-0B5D-BC3F-1559-1AFAB7EE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1BCC8-EA14-62BE-8C21-C30A7C35D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C4FB74-E3F5-3001-9BCD-EA35BF7AF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68A1D-6C67-5B95-867E-27B326729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7209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036DD-CAD3-9D36-726E-D73131CC4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50D766-4CAD-E8AF-5C7F-A7B26D521E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539191-FB5D-EE52-E838-6771A51BA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4A5A7-E955-C445-BC1A-E346E16F42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686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800ED-2076-9F6D-5F31-522512F5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24E5BD-1720-BAAC-0672-DB278A1F0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CABEB1-F816-4587-9FC4-E43E9AD11C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64263-914C-B02E-8D59-6A6ADF6130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603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3F582-6F3D-A276-D642-7624F8325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FCD78A-8A3F-8157-D27F-387DB9A9C0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926D1E-45DE-2F98-DC6A-3F042B5749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92F2F-1438-8BA6-DEB8-8983F5325E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4947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07790-D1A2-969A-25E6-E05849F83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5F1769-8A91-8AFD-BB14-A94766C5A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A24C36-3557-9B7F-4EA8-EA6DB47403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98105-35A6-CB25-FF52-942C7D3245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204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53D9D-2233-58B0-9519-B79ABAE07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750888-5DA3-A23C-E636-F0C8449ED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1E576-C822-F787-0CF7-6BB6BD8586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8419F-67EC-793E-FE3F-3FB6EDDC8A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95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E58B5-CFAD-57EA-953E-319DF9CCA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A797F8-921A-B2D0-1DF7-F70AD5E6C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1CD7B9-A9E7-17B0-AB99-49E55534E6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31943-AD27-C68E-79A5-50394FC55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052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F96103-1F55-E64F-55B6-56CBA2998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75DFC2-DAB8-BC4E-961E-60F7037CD9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B6AF48-55F6-25EB-DD05-903A4FB056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7682FF-B90B-7A76-0124-4E8C1C52FB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85461-32C3-374C-9F08-DB833B9ABD3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1343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F95CB-0355-F64B-B62F-8A4B8EFB5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0F44B-B00D-1DFB-A196-50A174014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42A336-F778-C7D7-BD6D-39B3A8A11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A9F209-D0FA-1ED0-183B-1B3CE044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0043A-4516-5328-2576-A0E4D3249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557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B72DC-5195-4DDE-55FA-F31AC7680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D1061-5568-3B48-45DE-BBB06570DE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E2D83D-1D92-8785-9796-22503EAD3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FB7CD-6A6E-F5B0-11A4-05383516F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1509C-F76F-2921-D988-3D47DC35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1968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598E13-037F-91CA-D6D4-5154FC3200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781E6-E0FF-5C25-3608-9596AE6D8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621050-D72B-F91D-22CF-84BF06ECD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3B2E9F-BFBF-D5C4-46B1-C8A62EB8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F0D14-F88C-C7BC-46BC-71A5034CE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538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0FCE-3264-F6F3-89E3-C752F1B3B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700C5-A0A0-994A-8AD7-50118468F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B25C3-D0B9-03F8-563C-21921F654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43BA1C-F2B0-48F2-FE6D-211D2DD5C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D2E941-52D3-4FA1-9E78-8D843B2B5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6074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A9216-33FD-6839-C4A1-071379B02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30CF4D-D99C-ED93-7B64-BBA01CADC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241D2F-6FD3-9A12-D0C5-55589F85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C563F8-9BCD-5B15-FB2F-EACCA5A3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45CCE-7272-7B10-CDD4-21D30958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804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1D721-D527-D058-8EAA-A9275D7DE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0FA743-DDFD-0F1C-7BBB-4E1DA45AA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BAC10-179B-A921-E3E0-DF7F12AC34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6B04C-4834-6752-946C-085FA97CE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D66D-2EC9-805C-6D4B-2CBA31AE6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CDCA5A-C2A7-ED30-410D-A0A14AD9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693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1D8F6-1A87-093F-8BA3-465F82C99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E5F3D-5A87-E833-FDB2-6096092F7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B26330-66F8-4D26-BB3B-8D7AED180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9E0C22-4427-6224-ED4E-80F5FA594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798DEF-D5CC-0BC7-8905-2F58BDC9D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4690EB-AB20-A80D-3A83-B8AA53B8A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0ECE19-73BE-0A9E-29FB-DEB996240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63A371-CFA1-DAD8-6C60-A2D3210E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469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40CD8-FCAE-525A-95FD-13F5ABC9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FA4930-451E-530A-6337-1364F4A09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93BFC-96E6-83E8-1CA2-5C3A888AF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00B6D9-06DD-6DAA-4ADB-420F65CCC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9177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06EED7-9910-DDFC-CADA-2AA29E447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ECEC13-B7C9-96A5-F122-AC7207412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FBB836-EFDC-FAA5-0194-F105CD910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902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BBA4-B1E1-2783-72A3-B10BBB79F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5D14-9A55-B225-BC62-89BF59005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3180A0-FC66-6551-520E-29E340F48F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2BA64E-799D-41C8-3584-D15043CC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043A7-3B58-B9D5-FE49-49D6E80FE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16CAAE-A426-82B1-E0B3-ED049D049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5197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2D7D-0F66-DB3F-5B10-9127A6F57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D8CDBE-CDD9-A52C-C53E-A80212E044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A285B-0A44-2077-EA80-B0FBA7232A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EAFA13-B792-143B-A05B-E749848FF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FBDE57-7A4E-D22C-5BD2-3E9A4F71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A6875E-9E35-B3AC-9388-57E255FC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9054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B32137-1474-6D32-555C-43EDB8ED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70D91A-577A-C1C2-402A-760CDC47C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F5092-8916-6A83-EC82-6B1A3D0CFD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C23CE2-7069-1948-AEB3-85E848B2264A}" type="datetimeFigureOut">
              <a:rPr lang="en-GB" smtClean="0"/>
              <a:t>06/05/2025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5F769-36A8-DF66-B160-A2DB426FB2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5678-9492-BED4-95EB-C880D379C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9329CB-797D-6146-8DF7-8C5F7C196C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317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3" Type="http://schemas.openxmlformats.org/officeDocument/2006/relationships/image" Target="../media/image245.png"/><Relationship Id="rId7" Type="http://schemas.openxmlformats.org/officeDocument/2006/relationships/image" Target="../media/image2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42.png"/><Relationship Id="rId10" Type="http://schemas.openxmlformats.org/officeDocument/2006/relationships/image" Target="../media/image251.png"/><Relationship Id="rId4" Type="http://schemas.openxmlformats.org/officeDocument/2006/relationships/image" Target="../media/image246.png"/><Relationship Id="rId9" Type="http://schemas.openxmlformats.org/officeDocument/2006/relationships/image" Target="../media/image2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6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microsoft.com/office/2007/relationships/hdphoto" Target="../media/hdphoto5.wdp"/><Relationship Id="rId10" Type="http://schemas.microsoft.com/office/2007/relationships/hdphoto" Target="../media/hdphoto7.wdp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0.png"/><Relationship Id="rId18" Type="http://schemas.openxmlformats.org/officeDocument/2006/relationships/image" Target="../media/image24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19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96.png"/><Relationship Id="rId5" Type="http://schemas.openxmlformats.org/officeDocument/2006/relationships/image" Target="../media/image5.png"/><Relationship Id="rId15" Type="http://schemas.openxmlformats.org/officeDocument/2006/relationships/image" Target="../media/image22.png"/><Relationship Id="rId10" Type="http://schemas.openxmlformats.org/officeDocument/2006/relationships/image" Target="../media/image195.png"/><Relationship Id="rId4" Type="http://schemas.microsoft.com/office/2007/relationships/hdphoto" Target="../media/hdphoto1.wdp"/><Relationship Id="rId9" Type="http://schemas.openxmlformats.org/officeDocument/2006/relationships/image" Target="../media/image194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09.png"/><Relationship Id="rId18" Type="http://schemas.openxmlformats.org/officeDocument/2006/relationships/image" Target="../media/image27.png"/><Relationship Id="rId3" Type="http://schemas.openxmlformats.org/officeDocument/2006/relationships/image" Target="../media/image203.png"/><Relationship Id="rId7" Type="http://schemas.openxmlformats.org/officeDocument/2006/relationships/image" Target="../media/image4.png"/><Relationship Id="rId12" Type="http://schemas.openxmlformats.org/officeDocument/2006/relationships/image" Target="../media/image208.png"/><Relationship Id="rId17" Type="http://schemas.openxmlformats.org/officeDocument/2006/relationships/image" Target="../media/image21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6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11" Type="http://schemas.openxmlformats.org/officeDocument/2006/relationships/image" Target="../media/image207.png"/><Relationship Id="rId5" Type="http://schemas.openxmlformats.org/officeDocument/2006/relationships/image" Target="../media/image205.png"/><Relationship Id="rId15" Type="http://schemas.openxmlformats.org/officeDocument/2006/relationships/image" Target="../media/image25.png"/><Relationship Id="rId10" Type="http://schemas.microsoft.com/office/2007/relationships/hdphoto" Target="../media/hdphoto4.wdp"/><Relationship Id="rId19" Type="http://schemas.openxmlformats.org/officeDocument/2006/relationships/image" Target="../media/image28.png"/><Relationship Id="rId4" Type="http://schemas.openxmlformats.org/officeDocument/2006/relationships/image" Target="../media/image204.png"/><Relationship Id="rId9" Type="http://schemas.openxmlformats.org/officeDocument/2006/relationships/image" Target="../media/image5.png"/><Relationship Id="rId14" Type="http://schemas.openxmlformats.org/officeDocument/2006/relationships/image" Target="../media/image2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13" Type="http://schemas.openxmlformats.org/officeDocument/2006/relationships/image" Target="../media/image226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12" Type="http://schemas.openxmlformats.org/officeDocument/2006/relationships/image" Target="../media/image2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9.png"/><Relationship Id="rId11" Type="http://schemas.openxmlformats.org/officeDocument/2006/relationships/image" Target="../media/image224.png"/><Relationship Id="rId5" Type="http://schemas.openxmlformats.org/officeDocument/2006/relationships/image" Target="../media/image31.png"/><Relationship Id="rId10" Type="http://schemas.openxmlformats.org/officeDocument/2006/relationships/image" Target="../media/image223.png"/><Relationship Id="rId4" Type="http://schemas.openxmlformats.org/officeDocument/2006/relationships/image" Target="../media/image217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34.png"/><Relationship Id="rId7" Type="http://schemas.openxmlformats.org/officeDocument/2006/relationships/image" Target="../media/image8.jpe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35.png"/><Relationship Id="rId5" Type="http://schemas.openxmlformats.org/officeDocument/2006/relationships/image" Target="../media/image36.png"/><Relationship Id="rId10" Type="http://schemas.openxmlformats.org/officeDocument/2006/relationships/image" Target="../media/image16.png"/><Relationship Id="rId4" Type="http://schemas.openxmlformats.org/officeDocument/2006/relationships/image" Target="../media/image6.jpe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67A3-275E-F0A6-CF29-7311D16223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EB809-E798-7CDE-0E61-2F7600F70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66218"/>
            <a:ext cx="12191999" cy="1325563"/>
          </a:xfrm>
        </p:spPr>
        <p:txBody>
          <a:bodyPr/>
          <a:lstStyle/>
          <a:p>
            <a:pPr algn="ctr"/>
            <a:r>
              <a:rPr lang="en-GB" dirty="0"/>
              <a:t>Lecture 2 (</a:t>
            </a:r>
            <a:r>
              <a:rPr lang="en-GB" dirty="0" err="1"/>
              <a:t>cont</a:t>
            </a:r>
            <a:r>
              <a:rPr lang="en-GB" dirty="0"/>
              <a:t>): </a:t>
            </a:r>
            <a:r>
              <a:rPr lang="en-GB" sz="4400" dirty="0"/>
              <a:t>Applied Quantum Mechanics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3779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EDC6E-3120-96EA-92EF-34012C4A4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Oval 116">
            <a:extLst>
              <a:ext uri="{FF2B5EF4-FFF2-40B4-BE49-F238E27FC236}">
                <a16:creationId xmlns:a16="http://schemas.microsoft.com/office/drawing/2014/main" id="{B0D6F7E7-80B5-B610-B1CE-49B954E32723}"/>
              </a:ext>
            </a:extLst>
          </p:cNvPr>
          <p:cNvSpPr/>
          <p:nvPr/>
        </p:nvSpPr>
        <p:spPr>
          <a:xfrm>
            <a:off x="6948600" y="3891054"/>
            <a:ext cx="136554" cy="13655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9EBF505-8ED6-0A40-8DC6-4E495B0436B6}"/>
              </a:ext>
            </a:extLst>
          </p:cNvPr>
          <p:cNvSpPr/>
          <p:nvPr/>
        </p:nvSpPr>
        <p:spPr>
          <a:xfrm>
            <a:off x="6148129" y="4769634"/>
            <a:ext cx="136554" cy="136554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99935C-B153-89B1-9A1F-B58760ACC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21" y="342903"/>
            <a:ext cx="5943252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DFT practical remarks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BF86C8-785E-9B0A-1764-1D64428D29E0}"/>
              </a:ext>
            </a:extLst>
          </p:cNvPr>
          <p:cNvSpPr txBox="1"/>
          <p:nvPr/>
        </p:nvSpPr>
        <p:spPr>
          <a:xfrm>
            <a:off x="529090" y="1192880"/>
            <a:ext cx="10481809" cy="6635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Systems relevant for materials science are often crystalline, or otherwise spatially extended</a:t>
            </a:r>
          </a:p>
          <a:p>
            <a:pPr marL="28575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effectively simulate an infinite system, we use periodic boundary conditions. For example, see a periodic crystal: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280AA93-C71C-E242-C703-B364E6712B7A}"/>
              </a:ext>
            </a:extLst>
          </p:cNvPr>
          <p:cNvGrpSpPr/>
          <p:nvPr/>
        </p:nvGrpSpPr>
        <p:grpSpPr>
          <a:xfrm>
            <a:off x="6173723" y="3060927"/>
            <a:ext cx="1673607" cy="2053983"/>
            <a:chOff x="9629881" y="1856460"/>
            <a:chExt cx="1673607" cy="2053983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013B7E42-7859-8206-F934-BDB578F0CB48}"/>
                </a:ext>
              </a:extLst>
            </p:cNvPr>
            <p:cNvCxnSpPr>
              <a:cxnSpLocks/>
            </p:cNvCxnSpPr>
            <p:nvPr/>
          </p:nvCxnSpPr>
          <p:spPr>
            <a:xfrm>
              <a:off x="9679927" y="3648498"/>
              <a:ext cx="800100" cy="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199DF28-A257-D8C9-9840-66E3341AE6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86108" y="3136869"/>
              <a:ext cx="376283" cy="511629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E5FC9CCD-8C3E-F8C7-8AAD-9414E67AFE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79927" y="2357816"/>
              <a:ext cx="452132" cy="1301950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ADF68A6-0C9C-03A4-6CBB-A4799F3F17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80346" y="3136869"/>
              <a:ext cx="376283" cy="51162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5F3C1FE-E197-7782-8CD3-867AC5268564}"/>
                </a:ext>
              </a:extLst>
            </p:cNvPr>
            <p:cNvCxnSpPr>
              <a:cxnSpLocks/>
            </p:cNvCxnSpPr>
            <p:nvPr/>
          </p:nvCxnSpPr>
          <p:spPr>
            <a:xfrm>
              <a:off x="10056590" y="3136869"/>
              <a:ext cx="800100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CC93B58-25F9-38FC-5AA4-94F918ACC8D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75629" y="2357816"/>
              <a:ext cx="445951" cy="128415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FAED8CD-B369-DDC3-B31C-5EFCB759D0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67108" y="1856460"/>
              <a:ext cx="445951" cy="128415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E8E3D79-6E36-3092-A555-1594BAF8F83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56629" y="1856460"/>
              <a:ext cx="445951" cy="1284151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D773100-6EE7-28DA-563E-F7A538210BC5}"/>
                </a:ext>
              </a:extLst>
            </p:cNvPr>
            <p:cNvCxnSpPr>
              <a:cxnSpLocks/>
            </p:cNvCxnSpPr>
            <p:nvPr/>
          </p:nvCxnSpPr>
          <p:spPr>
            <a:xfrm>
              <a:off x="10120924" y="2374729"/>
              <a:ext cx="800100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564A37A7-35FF-0226-02EE-E168F980E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32967" y="1863100"/>
              <a:ext cx="376283" cy="51162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E1B74D4F-FC32-8747-446C-EFBEAA85B6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09619" y="1868962"/>
              <a:ext cx="376283" cy="511629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57441B8D-0D16-8E38-370D-B09C8A154740}"/>
                </a:ext>
              </a:extLst>
            </p:cNvPr>
            <p:cNvCxnSpPr>
              <a:cxnSpLocks/>
            </p:cNvCxnSpPr>
            <p:nvPr/>
          </p:nvCxnSpPr>
          <p:spPr>
            <a:xfrm>
              <a:off x="10503388" y="1860980"/>
              <a:ext cx="800100" cy="0"/>
            </a:xfrm>
            <a:prstGeom prst="straightConnector1">
              <a:avLst/>
            </a:prstGeom>
            <a:ln>
              <a:solidFill>
                <a:schemeClr val="bg2">
                  <a:lumMod val="75000"/>
                </a:schemeClr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ECF2356-275B-7DF5-D2EB-0BB49FCE95D6}"/>
                    </a:ext>
                  </a:extLst>
                </p:cNvPr>
                <p:cNvSpPr txBox="1"/>
                <p:nvPr/>
              </p:nvSpPr>
              <p:spPr>
                <a:xfrm>
                  <a:off x="10037482" y="3633444"/>
                  <a:ext cx="2996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ECF2356-275B-7DF5-D2EB-0BB49FCE95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7482" y="3633444"/>
                  <a:ext cx="299697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2500" r="-4167" b="-1818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E5B606F-A168-F91E-0107-97D2EB742716}"/>
                    </a:ext>
                  </a:extLst>
                </p:cNvPr>
                <p:cNvSpPr txBox="1"/>
                <p:nvPr/>
              </p:nvSpPr>
              <p:spPr>
                <a:xfrm>
                  <a:off x="9927358" y="3297048"/>
                  <a:ext cx="2996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E5B606F-A168-F91E-0107-97D2EB7427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27358" y="3297048"/>
                  <a:ext cx="29969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2000" r="-4000" b="-130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95A2C00-196A-5789-AF45-32C2C9479A8E}"/>
                    </a:ext>
                  </a:extLst>
                </p:cNvPr>
                <p:cNvSpPr txBox="1"/>
                <p:nvPr/>
              </p:nvSpPr>
              <p:spPr>
                <a:xfrm>
                  <a:off x="9629881" y="2604055"/>
                  <a:ext cx="2996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GB" b="1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895A2C00-196A-5789-AF45-32C2C9479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29881" y="2604055"/>
                  <a:ext cx="29969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500" r="-8333" b="-1363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26048C95-968A-089E-D5BF-A7C04BBA503D}"/>
              </a:ext>
            </a:extLst>
          </p:cNvPr>
          <p:cNvSpPr txBox="1"/>
          <p:nvPr/>
        </p:nvSpPr>
        <p:spPr>
          <a:xfrm>
            <a:off x="6096000" y="2550446"/>
            <a:ext cx="23685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triclinic unit cell with 2 atoms</a:t>
            </a:r>
          </a:p>
          <a:p>
            <a:pPr algn="ctr"/>
            <a:r>
              <a:rPr lang="en-GB" sz="12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primitive lattice vectors </a:t>
            </a:r>
            <a:r>
              <a:rPr lang="en-GB" sz="1200" b="1" i="1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GB" sz="1200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1200" b="1" i="1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GB" sz="1200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GB" sz="1200" b="1" i="1" dirty="0" err="1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GB" sz="1200" b="1" i="1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751C15D-773B-25D3-E7AE-E3D42F461578}"/>
              </a:ext>
            </a:extLst>
          </p:cNvPr>
          <p:cNvSpPr txBox="1"/>
          <p:nvPr/>
        </p:nvSpPr>
        <p:spPr>
          <a:xfrm>
            <a:off x="9514065" y="2552983"/>
            <a:ext cx="11646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2D illustration</a:t>
            </a:r>
            <a:endParaRPr lang="en-GB" sz="12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4FEABF-0B85-A40A-8A46-D39A30DBC5BB}"/>
              </a:ext>
            </a:extLst>
          </p:cNvPr>
          <p:cNvSpPr txBox="1"/>
          <p:nvPr/>
        </p:nvSpPr>
        <p:spPr>
          <a:xfrm>
            <a:off x="9826590" y="4872589"/>
            <a:ext cx="8055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original cell</a:t>
            </a:r>
            <a:endParaRPr lang="en-GB" sz="800" dirty="0"/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72518FE-3384-DCF8-B3CD-F372476E4477}"/>
              </a:ext>
            </a:extLst>
          </p:cNvPr>
          <p:cNvCxnSpPr>
            <a:cxnSpLocks/>
          </p:cNvCxnSpPr>
          <p:nvPr/>
        </p:nvCxnSpPr>
        <p:spPr>
          <a:xfrm>
            <a:off x="9984781" y="4047410"/>
            <a:ext cx="188834" cy="820034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5A430A3-6492-5D11-9064-C26139D1AB8B}"/>
              </a:ext>
            </a:extLst>
          </p:cNvPr>
          <p:cNvCxnSpPr>
            <a:cxnSpLocks/>
          </p:cNvCxnSpPr>
          <p:nvPr/>
        </p:nvCxnSpPr>
        <p:spPr>
          <a:xfrm>
            <a:off x="9278148" y="4535070"/>
            <a:ext cx="76482" cy="332134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86A2E7CB-0D79-3399-BC50-2AF5F253BE57}"/>
              </a:ext>
            </a:extLst>
          </p:cNvPr>
          <p:cNvSpPr txBox="1"/>
          <p:nvPr/>
        </p:nvSpPr>
        <p:spPr>
          <a:xfrm>
            <a:off x="8930675" y="4872589"/>
            <a:ext cx="8055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8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periodic image</a:t>
            </a:r>
            <a:endParaRPr lang="en-GB" sz="800" dirty="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FBD50AE4-2C17-0D2D-5F72-83A93BFA2786}"/>
              </a:ext>
            </a:extLst>
          </p:cNvPr>
          <p:cNvGrpSpPr/>
          <p:nvPr/>
        </p:nvGrpSpPr>
        <p:grpSpPr>
          <a:xfrm>
            <a:off x="8797917" y="2898420"/>
            <a:ext cx="2580978" cy="1881507"/>
            <a:chOff x="3634298" y="2367803"/>
            <a:chExt cx="2580978" cy="1881507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6E51AD7E-5CBC-A9BA-0453-633E3282D07B}"/>
                </a:ext>
              </a:extLst>
            </p:cNvPr>
            <p:cNvSpPr/>
            <p:nvPr/>
          </p:nvSpPr>
          <p:spPr>
            <a:xfrm>
              <a:off x="5071390" y="3782660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800CB1F5-4169-69AE-9AC4-99197EEFF914}"/>
                </a:ext>
              </a:extLst>
            </p:cNvPr>
            <p:cNvSpPr/>
            <p:nvPr/>
          </p:nvSpPr>
          <p:spPr>
            <a:xfrm>
              <a:off x="5556199" y="3782660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F1254ACC-C860-6658-87B4-4BD626B08E70}"/>
                </a:ext>
              </a:extLst>
            </p:cNvPr>
            <p:cNvSpPr/>
            <p:nvPr/>
          </p:nvSpPr>
          <p:spPr>
            <a:xfrm>
              <a:off x="6041007" y="3782660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8920066F-E67B-FEDE-CE75-BC5EFB08038C}"/>
                </a:ext>
              </a:extLst>
            </p:cNvPr>
            <p:cNvSpPr/>
            <p:nvPr/>
          </p:nvSpPr>
          <p:spPr>
            <a:xfrm>
              <a:off x="4586581" y="3782660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7E95B20D-1C84-2289-7272-718DA3653C34}"/>
                </a:ext>
              </a:extLst>
            </p:cNvPr>
            <p:cNvSpPr/>
            <p:nvPr/>
          </p:nvSpPr>
          <p:spPr>
            <a:xfrm>
              <a:off x="4101772" y="3782660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638E3AEA-692D-1BAA-CAAB-58F3F56018B2}"/>
                </a:ext>
              </a:extLst>
            </p:cNvPr>
            <p:cNvSpPr/>
            <p:nvPr/>
          </p:nvSpPr>
          <p:spPr>
            <a:xfrm>
              <a:off x="4760212" y="3322343"/>
              <a:ext cx="136554" cy="136554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F6CAA6D5-B6DF-6057-A19C-6A400FC87537}"/>
                </a:ext>
              </a:extLst>
            </p:cNvPr>
            <p:cNvSpPr/>
            <p:nvPr/>
          </p:nvSpPr>
          <p:spPr>
            <a:xfrm>
              <a:off x="5245021" y="3322343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08ABAF-93AE-7D6B-4AA1-280EFCC373C4}"/>
                </a:ext>
              </a:extLst>
            </p:cNvPr>
            <p:cNvSpPr/>
            <p:nvPr/>
          </p:nvSpPr>
          <p:spPr>
            <a:xfrm>
              <a:off x="5729829" y="3322343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B055FA9C-C60E-D1F5-7D95-FA7FA51C0351}"/>
                </a:ext>
              </a:extLst>
            </p:cNvPr>
            <p:cNvSpPr/>
            <p:nvPr/>
          </p:nvSpPr>
          <p:spPr>
            <a:xfrm>
              <a:off x="4275403" y="3322343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2776CA9-1A23-3506-C925-FE8B9EAB7FA5}"/>
                </a:ext>
              </a:extLst>
            </p:cNvPr>
            <p:cNvSpPr/>
            <p:nvPr/>
          </p:nvSpPr>
          <p:spPr>
            <a:xfrm>
              <a:off x="3790594" y="3322343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84E0C1DD-0AA5-298A-75DA-3A329E171364}"/>
                </a:ext>
              </a:extLst>
            </p:cNvPr>
            <p:cNvSpPr/>
            <p:nvPr/>
          </p:nvSpPr>
          <p:spPr>
            <a:xfrm>
              <a:off x="4946495" y="2846191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30A1F693-3AF4-0F9C-7FAB-DDDD8384CF98}"/>
                </a:ext>
              </a:extLst>
            </p:cNvPr>
            <p:cNvSpPr/>
            <p:nvPr/>
          </p:nvSpPr>
          <p:spPr>
            <a:xfrm>
              <a:off x="5431304" y="2846191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F1E65463-3A6D-BB06-8532-D9CFDBA3689C}"/>
                </a:ext>
              </a:extLst>
            </p:cNvPr>
            <p:cNvSpPr/>
            <p:nvPr/>
          </p:nvSpPr>
          <p:spPr>
            <a:xfrm>
              <a:off x="5916112" y="2846191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CC0D250-3AB0-31AF-0EEC-E98A9A37FC70}"/>
                </a:ext>
              </a:extLst>
            </p:cNvPr>
            <p:cNvSpPr/>
            <p:nvPr/>
          </p:nvSpPr>
          <p:spPr>
            <a:xfrm>
              <a:off x="4461686" y="2846191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8D15BAB-1EED-83E7-C5AB-8507A7118502}"/>
                </a:ext>
              </a:extLst>
            </p:cNvPr>
            <p:cNvSpPr/>
            <p:nvPr/>
          </p:nvSpPr>
          <p:spPr>
            <a:xfrm>
              <a:off x="3976877" y="2846191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9B29D69C-0142-F496-8FF9-71EA01B52306}"/>
                </a:ext>
              </a:extLst>
            </p:cNvPr>
            <p:cNvSpPr/>
            <p:nvPr/>
          </p:nvSpPr>
          <p:spPr>
            <a:xfrm>
              <a:off x="5109105" y="2383670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C60026D4-7723-4F2A-0384-01125137A4F0}"/>
                </a:ext>
              </a:extLst>
            </p:cNvPr>
            <p:cNvSpPr/>
            <p:nvPr/>
          </p:nvSpPr>
          <p:spPr>
            <a:xfrm>
              <a:off x="5593914" y="2383670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C090933-3BCC-112F-6CE7-10B8AD3F800E}"/>
                </a:ext>
              </a:extLst>
            </p:cNvPr>
            <p:cNvSpPr/>
            <p:nvPr/>
          </p:nvSpPr>
          <p:spPr>
            <a:xfrm>
              <a:off x="6078722" y="2383670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5B4672ED-8A46-5811-7480-ACF0EFA08399}"/>
                </a:ext>
              </a:extLst>
            </p:cNvPr>
            <p:cNvSpPr/>
            <p:nvPr/>
          </p:nvSpPr>
          <p:spPr>
            <a:xfrm>
              <a:off x="4624296" y="2383670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EDDFC768-69E2-3858-1A9D-95B045D25F71}"/>
                </a:ext>
              </a:extLst>
            </p:cNvPr>
            <p:cNvSpPr/>
            <p:nvPr/>
          </p:nvSpPr>
          <p:spPr>
            <a:xfrm>
              <a:off x="4139487" y="2383670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C820EB9-03DD-F332-5F11-F2E0D8E03ECE}"/>
                </a:ext>
              </a:extLst>
            </p:cNvPr>
            <p:cNvSpPr/>
            <p:nvPr/>
          </p:nvSpPr>
          <p:spPr>
            <a:xfrm>
              <a:off x="5280570" y="2610058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70E72023-72C5-5FD4-D7A8-B50BAA39C790}"/>
                </a:ext>
              </a:extLst>
            </p:cNvPr>
            <p:cNvSpPr/>
            <p:nvPr/>
          </p:nvSpPr>
          <p:spPr>
            <a:xfrm>
              <a:off x="5769670" y="2610058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0DC87B0D-7E45-FCD3-BA7D-38566F10FBBA}"/>
                </a:ext>
              </a:extLst>
            </p:cNvPr>
            <p:cNvSpPr/>
            <p:nvPr/>
          </p:nvSpPr>
          <p:spPr>
            <a:xfrm>
              <a:off x="4302372" y="2610058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D5AFFFD5-1B2B-9248-6E2B-6F57F03AEED3}"/>
                </a:ext>
              </a:extLst>
            </p:cNvPr>
            <p:cNvSpPr/>
            <p:nvPr/>
          </p:nvSpPr>
          <p:spPr>
            <a:xfrm>
              <a:off x="3813273" y="2610058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14562CEC-1D7B-ECE8-BCAE-B864E65CA613}"/>
                </a:ext>
              </a:extLst>
            </p:cNvPr>
            <p:cNvSpPr/>
            <p:nvPr/>
          </p:nvSpPr>
          <p:spPr>
            <a:xfrm>
              <a:off x="4611168" y="3067984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E6E89FEB-4E7B-6A19-9A0B-ACA6D50620B6}"/>
                </a:ext>
              </a:extLst>
            </p:cNvPr>
            <p:cNvSpPr/>
            <p:nvPr/>
          </p:nvSpPr>
          <p:spPr>
            <a:xfrm>
              <a:off x="5099603" y="3067984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A0C36317-EEFB-9C2C-3AD8-957644D5F97C}"/>
                </a:ext>
              </a:extLst>
            </p:cNvPr>
            <p:cNvSpPr/>
            <p:nvPr/>
          </p:nvSpPr>
          <p:spPr>
            <a:xfrm>
              <a:off x="5588038" y="3067984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507DA3F2-17B9-2454-FF9B-AAE4AA629EE5}"/>
                </a:ext>
              </a:extLst>
            </p:cNvPr>
            <p:cNvSpPr/>
            <p:nvPr/>
          </p:nvSpPr>
          <p:spPr>
            <a:xfrm>
              <a:off x="4122733" y="3067984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BB40D67B-DE71-4E09-029E-B69D3CF076CB}"/>
                </a:ext>
              </a:extLst>
            </p:cNvPr>
            <p:cNvSpPr/>
            <p:nvPr/>
          </p:nvSpPr>
          <p:spPr>
            <a:xfrm>
              <a:off x="3634298" y="3067984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6133EB20-B151-512A-B603-928767E939DD}"/>
                </a:ext>
              </a:extLst>
            </p:cNvPr>
            <p:cNvSpPr/>
            <p:nvPr/>
          </p:nvSpPr>
          <p:spPr>
            <a:xfrm>
              <a:off x="6076473" y="3067984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CECFA2F-CBA9-CC34-62D7-E3DE96750473}"/>
                </a:ext>
              </a:extLst>
            </p:cNvPr>
            <p:cNvSpPr/>
            <p:nvPr/>
          </p:nvSpPr>
          <p:spPr>
            <a:xfrm>
              <a:off x="4734601" y="4004453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D1489BA-8380-91D3-3C08-D0A3BD6BB22B}"/>
                </a:ext>
              </a:extLst>
            </p:cNvPr>
            <p:cNvSpPr/>
            <p:nvPr/>
          </p:nvSpPr>
          <p:spPr>
            <a:xfrm>
              <a:off x="5226386" y="4004453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6EB7BD5B-163D-AE1E-635D-54606A1AA74E}"/>
                </a:ext>
              </a:extLst>
            </p:cNvPr>
            <p:cNvSpPr/>
            <p:nvPr/>
          </p:nvSpPr>
          <p:spPr>
            <a:xfrm>
              <a:off x="5718170" y="4004453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4FDC80B9-2544-C3F0-04FC-601CB4ECB3C3}"/>
                </a:ext>
              </a:extLst>
            </p:cNvPr>
            <p:cNvSpPr/>
            <p:nvPr/>
          </p:nvSpPr>
          <p:spPr>
            <a:xfrm>
              <a:off x="4242816" y="4004453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AF623B92-AFB4-E767-0A34-74AD88BD51E4}"/>
                </a:ext>
              </a:extLst>
            </p:cNvPr>
            <p:cNvSpPr/>
            <p:nvPr/>
          </p:nvSpPr>
          <p:spPr>
            <a:xfrm>
              <a:off x="3751031" y="4004453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AB27F40A-FAFD-1BCA-340C-F33FDEE17371}"/>
                </a:ext>
              </a:extLst>
            </p:cNvPr>
            <p:cNvSpPr/>
            <p:nvPr/>
          </p:nvSpPr>
          <p:spPr>
            <a:xfrm>
              <a:off x="4424767" y="3539541"/>
              <a:ext cx="136554" cy="136554"/>
            </a:xfrm>
            <a:prstGeom prst="ellipse">
              <a:avLst/>
            </a:prstGeom>
            <a:solidFill>
              <a:srgbClr val="FF0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F537921-B8CA-A3D7-EE2D-53E46D4997C6}"/>
                </a:ext>
              </a:extLst>
            </p:cNvPr>
            <p:cNvSpPr/>
            <p:nvPr/>
          </p:nvSpPr>
          <p:spPr>
            <a:xfrm>
              <a:off x="4913991" y="3539541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C95F1095-0B73-592D-DD66-D156DE8905E9}"/>
                </a:ext>
              </a:extLst>
            </p:cNvPr>
            <p:cNvSpPr/>
            <p:nvPr/>
          </p:nvSpPr>
          <p:spPr>
            <a:xfrm>
              <a:off x="5403215" y="3539541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986E0FB-1977-3136-7F86-020982E3D885}"/>
                </a:ext>
              </a:extLst>
            </p:cNvPr>
            <p:cNvSpPr/>
            <p:nvPr/>
          </p:nvSpPr>
          <p:spPr>
            <a:xfrm>
              <a:off x="3935543" y="3539541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B296D0E2-01B8-8156-CC58-AE4EA81DFC8C}"/>
                </a:ext>
              </a:extLst>
            </p:cNvPr>
            <p:cNvSpPr/>
            <p:nvPr/>
          </p:nvSpPr>
          <p:spPr>
            <a:xfrm>
              <a:off x="5892439" y="3539541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3884101C-2C38-75E9-6C12-2B456F38A820}"/>
                </a:ext>
              </a:extLst>
            </p:cNvPr>
            <p:cNvGrpSpPr/>
            <p:nvPr/>
          </p:nvGrpSpPr>
          <p:grpSpPr>
            <a:xfrm>
              <a:off x="3668549" y="2367803"/>
              <a:ext cx="2496917" cy="1881507"/>
              <a:chOff x="4054935" y="2112851"/>
              <a:chExt cx="2496917" cy="1881507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FBBDE24-7AFC-0D82-1383-6CFB0BEAF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437" y="2424644"/>
                <a:ext cx="2465415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A99E96D-A318-2125-517D-18D63E5AB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437" y="2890382"/>
                <a:ext cx="2465415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C33E25B-167D-CE4B-A9AF-339F595C0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437" y="3356120"/>
                <a:ext cx="2465415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0231AF4-9AB5-1A1B-190E-160214FA1A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437" y="3821858"/>
                <a:ext cx="2465415" cy="0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41059998-F67B-29C9-7DBB-CFC578D6BB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9512" y="2112851"/>
                <a:ext cx="729089" cy="1881507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F83A1BF-0DD0-9AA9-479B-BA51ABDCB5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37685" y="2112851"/>
                <a:ext cx="729089" cy="1881507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F88EC1B-1D36-8655-9081-E0EC646FD0F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25858" y="2112851"/>
                <a:ext cx="729089" cy="1881507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852F82C-1B8C-55AD-4EA9-023E9CFCF0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14031" y="2112851"/>
                <a:ext cx="729089" cy="1881507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D3C03BE-0AF6-115C-25E3-1F62E9051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02204" y="2833984"/>
                <a:ext cx="449648" cy="1160374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5901C9DD-5B5A-C4DB-C3EF-5F9AE63033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054935" y="2112851"/>
                <a:ext cx="335493" cy="865782"/>
              </a:xfrm>
              <a:prstGeom prst="line">
                <a:avLst/>
              </a:prstGeom>
              <a:ln w="127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" name="Parallelogram 60">
              <a:extLst>
                <a:ext uri="{FF2B5EF4-FFF2-40B4-BE49-F238E27FC236}">
                  <a16:creationId xmlns:a16="http://schemas.microsoft.com/office/drawing/2014/main" id="{66464942-40BA-1C65-5404-D698FDCB2ABF}"/>
                </a:ext>
              </a:extLst>
            </p:cNvPr>
            <p:cNvSpPr/>
            <p:nvPr/>
          </p:nvSpPr>
          <p:spPr>
            <a:xfrm>
              <a:off x="4496623" y="3145334"/>
              <a:ext cx="674306" cy="465738"/>
            </a:xfrm>
            <a:prstGeom prst="parallelogram">
              <a:avLst>
                <a:gd name="adj" fmla="val 39259"/>
              </a:avLst>
            </a:prstGeom>
            <a:solidFill>
              <a:srgbClr val="00B0F0">
                <a:alpha val="20000"/>
              </a:srgbClr>
            </a:solidFill>
            <a:ln w="25400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CBC8E9CC-16E7-DECD-7261-1FCD47D05670}"/>
                </a:ext>
              </a:extLst>
            </p:cNvPr>
            <p:cNvCxnSpPr>
              <a:cxnSpLocks/>
            </p:cNvCxnSpPr>
            <p:nvPr/>
          </p:nvCxnSpPr>
          <p:spPr>
            <a:xfrm>
              <a:off x="4491010" y="3606058"/>
              <a:ext cx="496102" cy="0"/>
            </a:xfrm>
            <a:prstGeom prst="straightConnector1">
              <a:avLst/>
            </a:prstGeom>
            <a:ln w="3175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C99DBF3-B72C-1922-6F9A-3A2DAB194F94}"/>
                    </a:ext>
                  </a:extLst>
                </p:cNvPr>
                <p:cNvSpPr txBox="1"/>
                <p:nvPr/>
              </p:nvSpPr>
              <p:spPr>
                <a:xfrm>
                  <a:off x="4636015" y="3597188"/>
                  <a:ext cx="128240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1200" b="1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0C99DBF3-B72C-1922-6F9A-3A2DAB194F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6015" y="3597188"/>
                  <a:ext cx="128240" cy="184666"/>
                </a:xfrm>
                <a:prstGeom prst="rect">
                  <a:avLst/>
                </a:prstGeom>
                <a:blipFill>
                  <a:blip r:embed="rId6"/>
                  <a:stretch>
                    <a:fillRect l="-27273" r="-54545" b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2E43569-DC7D-813B-E336-4A93A0851F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91010" y="3146070"/>
              <a:ext cx="187876" cy="466712"/>
            </a:xfrm>
            <a:prstGeom prst="straightConnector1">
              <a:avLst/>
            </a:prstGeom>
            <a:ln w="3175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BF6AFD9-DA8E-C73D-AF44-44FBC5E45940}"/>
                    </a:ext>
                  </a:extLst>
                </p:cNvPr>
                <p:cNvSpPr txBox="1"/>
                <p:nvPr/>
              </p:nvSpPr>
              <p:spPr>
                <a:xfrm>
                  <a:off x="4412268" y="3146821"/>
                  <a:ext cx="128240" cy="18466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2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GB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1200" b="1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5BF6AFD9-DA8E-C73D-AF44-44FBC5E459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2268" y="3146821"/>
                  <a:ext cx="128240" cy="184666"/>
                </a:xfrm>
                <a:prstGeom prst="rect">
                  <a:avLst/>
                </a:prstGeom>
                <a:blipFill>
                  <a:blip r:embed="rId7"/>
                  <a:stretch>
                    <a:fillRect l="-36364" r="-45455" b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0EBA0E70-EDD3-588C-A9CF-7DBBEF150E68}"/>
                </a:ext>
              </a:extLst>
            </p:cNvPr>
            <p:cNvSpPr/>
            <p:nvPr/>
          </p:nvSpPr>
          <p:spPr>
            <a:xfrm>
              <a:off x="4791471" y="2610058"/>
              <a:ext cx="136554" cy="136554"/>
            </a:xfrm>
            <a:prstGeom prst="ellipse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E9AE2E9-40FE-2E54-B3DA-2972B0AE8EF8}"/>
                  </a:ext>
                </a:extLst>
              </p:cNvPr>
              <p:cNvSpPr txBox="1"/>
              <p:nvPr/>
            </p:nvSpPr>
            <p:spPr>
              <a:xfrm>
                <a:off x="1147133" y="2411946"/>
                <a:ext cx="39252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CE9AE2E9-40FE-2E54-B3DA-2972B0AE8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133" y="2411946"/>
                <a:ext cx="3925246" cy="369332"/>
              </a:xfrm>
              <a:prstGeom prst="rect">
                <a:avLst/>
              </a:prstGeom>
              <a:blipFill>
                <a:blip r:embed="rId8"/>
                <a:stretch>
                  <a:fillRect b="-137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14C7F62-BDF8-7DE7-3B6C-268ACBD04F7B}"/>
                  </a:ext>
                </a:extLst>
              </p:cNvPr>
              <p:cNvSpPr txBox="1"/>
              <p:nvPr/>
            </p:nvSpPr>
            <p:spPr>
              <a:xfrm>
                <a:off x="2479844" y="2815410"/>
                <a:ext cx="259253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∈{…,−2,−1,0,1,2,…} 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14C7F62-BDF8-7DE7-3B6C-268ACBD04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9844" y="2815410"/>
                <a:ext cx="2592535" cy="307777"/>
              </a:xfrm>
              <a:prstGeom prst="rect">
                <a:avLst/>
              </a:prstGeom>
              <a:blipFill>
                <a:blip r:embed="rId9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9" name="TextBox 178">
            <a:extLst>
              <a:ext uri="{FF2B5EF4-FFF2-40B4-BE49-F238E27FC236}">
                <a16:creationId xmlns:a16="http://schemas.microsoft.com/office/drawing/2014/main" id="{14BFB022-888C-19ED-26BE-1DD560A6E523}"/>
              </a:ext>
            </a:extLst>
          </p:cNvPr>
          <p:cNvSpPr txBox="1"/>
          <p:nvPr/>
        </p:nvSpPr>
        <p:spPr>
          <a:xfrm>
            <a:off x="1793969" y="2046723"/>
            <a:ext cx="205033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periodic wave-function</a:t>
            </a:r>
            <a:endParaRPr lang="en-GB" sz="1200" dirty="0"/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FBEAA4AC-B407-DFC3-32EE-FEB628D1B594}"/>
              </a:ext>
            </a:extLst>
          </p:cNvPr>
          <p:cNvSpPr txBox="1"/>
          <p:nvPr/>
        </p:nvSpPr>
        <p:spPr>
          <a:xfrm>
            <a:off x="869140" y="3288622"/>
            <a:ext cx="4742766" cy="592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GB" sz="1400" u="sng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Bloch’s theorem</a:t>
            </a:r>
            <a:r>
              <a:rPr lang="en-GB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solutions to the SE in a periodic potential can be expressed as plane waves modulated by periodic functions: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1C61DCE-1F1E-C47F-93FA-9B33FDEEC925}"/>
                  </a:ext>
                </a:extLst>
              </p:cNvPr>
              <p:cNvSpPr txBox="1"/>
              <p:nvPr/>
            </p:nvSpPr>
            <p:spPr>
              <a:xfrm>
                <a:off x="1793969" y="3952839"/>
                <a:ext cx="2658751" cy="3478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8" name="TextBox 187">
                <a:extLst>
                  <a:ext uri="{FF2B5EF4-FFF2-40B4-BE49-F238E27FC236}">
                    <a16:creationId xmlns:a16="http://schemas.microsoft.com/office/drawing/2014/main" id="{C1C61DCE-1F1E-C47F-93FA-9B33FDEEC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969" y="3952839"/>
                <a:ext cx="2658751" cy="347852"/>
              </a:xfrm>
              <a:prstGeom prst="rect">
                <a:avLst/>
              </a:prstGeom>
              <a:blipFill>
                <a:blip r:embed="rId10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F22EF22-8A37-B716-3EBD-071270B563ED}"/>
                  </a:ext>
                </a:extLst>
              </p:cNvPr>
              <p:cNvSpPr txBox="1"/>
              <p:nvPr/>
            </p:nvSpPr>
            <p:spPr>
              <a:xfrm>
                <a:off x="869140" y="4350411"/>
                <a:ext cx="474276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GB" sz="14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 practice, the SE with PBC is solved for various </a:t>
                </a:r>
                <a14:m>
                  <m:oMath xmlns:m="http://schemas.openxmlformats.org/officeDocument/2006/math">
                    <m:r>
                      <a:rPr lang="en-GB" sz="14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GB" sz="14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sampling the first Brillouin zone. The more samples, the more accurate the solution: </a:t>
                </a:r>
              </a:p>
            </p:txBody>
          </p:sp>
        </mc:Choice>
        <mc:Fallback xmlns="">
          <p:sp>
            <p:nvSpPr>
              <p:cNvPr id="191" name="TextBox 190">
                <a:extLst>
                  <a:ext uri="{FF2B5EF4-FFF2-40B4-BE49-F238E27FC236}">
                    <a16:creationId xmlns:a16="http://schemas.microsoft.com/office/drawing/2014/main" id="{BF22EF22-8A37-B716-3EBD-071270B56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40" y="4350411"/>
                <a:ext cx="4742766" cy="738664"/>
              </a:xfrm>
              <a:prstGeom prst="rect">
                <a:avLst/>
              </a:prstGeom>
              <a:blipFill>
                <a:blip r:embed="rId11"/>
                <a:stretch>
                  <a:fillRect l="-533" t="-1695" r="-267" b="-10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A8A28F1-A8ED-90A6-5A84-D3F24EC6AC2C}"/>
                  </a:ext>
                </a:extLst>
              </p:cNvPr>
              <p:cNvSpPr txBox="1"/>
              <p:nvPr/>
            </p:nvSpPr>
            <p:spPr>
              <a:xfrm>
                <a:off x="1986318" y="5359176"/>
                <a:ext cx="2984767" cy="3452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KS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92" name="TextBox 191">
                <a:extLst>
                  <a:ext uri="{FF2B5EF4-FFF2-40B4-BE49-F238E27FC236}">
                    <a16:creationId xmlns:a16="http://schemas.microsoft.com/office/drawing/2014/main" id="{FA8A28F1-A8ED-90A6-5A84-D3F24EC6A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318" y="5359176"/>
                <a:ext cx="2984767" cy="345223"/>
              </a:xfrm>
              <a:prstGeom prst="rect">
                <a:avLst/>
              </a:prstGeom>
              <a:blipFill>
                <a:blip r:embed="rId12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675FCE7-133E-AC76-1861-1EB68EF37E87}"/>
              </a:ext>
            </a:extLst>
          </p:cNvPr>
          <p:cNvCxnSpPr/>
          <p:nvPr/>
        </p:nvCxnSpPr>
        <p:spPr>
          <a:xfrm flipH="1">
            <a:off x="2586659" y="5676118"/>
            <a:ext cx="562329" cy="281208"/>
          </a:xfrm>
          <a:prstGeom prst="straightConnector1">
            <a:avLst/>
          </a:prstGeom>
          <a:ln w="254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3EDF2145-1EEA-54B6-509C-DE5E1DADD6E0}"/>
              </a:ext>
            </a:extLst>
          </p:cNvPr>
          <p:cNvSpPr txBox="1"/>
          <p:nvPr/>
        </p:nvSpPr>
        <p:spPr>
          <a:xfrm>
            <a:off x="1027686" y="5953318"/>
            <a:ext cx="16675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eigenstate “band” index</a:t>
            </a:r>
            <a:endParaRPr lang="en-GB" sz="1200" dirty="0"/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E758CDB6-3C2E-11F4-651C-D581D1A382ED}"/>
              </a:ext>
            </a:extLst>
          </p:cNvPr>
          <p:cNvCxnSpPr>
            <a:cxnSpLocks/>
          </p:cNvCxnSpPr>
          <p:nvPr/>
        </p:nvCxnSpPr>
        <p:spPr>
          <a:xfrm>
            <a:off x="3376081" y="5676118"/>
            <a:ext cx="361882" cy="297474"/>
          </a:xfrm>
          <a:prstGeom prst="straightConnector1">
            <a:avLst/>
          </a:prstGeom>
          <a:ln w="25400">
            <a:solidFill>
              <a:srgbClr val="00B0F0">
                <a:alpha val="5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D092ACF2-A505-90BE-8239-65361CD441BD}"/>
              </a:ext>
            </a:extLst>
          </p:cNvPr>
          <p:cNvSpPr txBox="1"/>
          <p:nvPr/>
        </p:nvSpPr>
        <p:spPr>
          <a:xfrm>
            <a:off x="3682788" y="5953317"/>
            <a:ext cx="166758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reciprocal space index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465635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565AE-F2A7-6DE1-A7FE-601ACA909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8899A8-5B2F-7E7D-A0CB-0B1572C81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985" y="2015945"/>
            <a:ext cx="1549400" cy="125730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50D07C4-B37E-F5E5-9C44-206AA8D9C5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r="52543" b="63297"/>
          <a:stretch/>
        </p:blipFill>
        <p:spPr>
          <a:xfrm>
            <a:off x="838200" y="4722711"/>
            <a:ext cx="2915495" cy="143905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91E2D2-82E2-64B6-0013-DB8667DBC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218288"/>
            <a:ext cx="3441700" cy="3683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D6CD30-993A-D02B-7D42-9701E8924EA0}"/>
              </a:ext>
            </a:extLst>
          </p:cNvPr>
          <p:cNvSpPr txBox="1"/>
          <p:nvPr/>
        </p:nvSpPr>
        <p:spPr>
          <a:xfrm>
            <a:off x="995687" y="1696363"/>
            <a:ext cx="108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POSCAR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2A4FE7-442B-F25B-DEAB-BDE0ADED67D6}"/>
              </a:ext>
            </a:extLst>
          </p:cNvPr>
          <p:cNvSpPr txBox="1"/>
          <p:nvPr/>
        </p:nvSpPr>
        <p:spPr>
          <a:xfrm>
            <a:off x="2673686" y="1696363"/>
            <a:ext cx="1125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KPOINTS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BB4B93-A7E9-024F-F565-7DB25F8DF0D0}"/>
              </a:ext>
            </a:extLst>
          </p:cNvPr>
          <p:cNvSpPr txBox="1"/>
          <p:nvPr/>
        </p:nvSpPr>
        <p:spPr>
          <a:xfrm>
            <a:off x="7378970" y="1688635"/>
            <a:ext cx="86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INCAR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20313B-40B4-AC05-D9FA-E78FE14FFA25}"/>
              </a:ext>
            </a:extLst>
          </p:cNvPr>
          <p:cNvSpPr txBox="1"/>
          <p:nvPr/>
        </p:nvSpPr>
        <p:spPr>
          <a:xfrm>
            <a:off x="1770675" y="4353379"/>
            <a:ext cx="105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FF0000"/>
                </a:solidFill>
              </a:rPr>
              <a:t>POTCAR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974649-F0DF-4CB9-B506-52A201719A49}"/>
              </a:ext>
            </a:extLst>
          </p:cNvPr>
          <p:cNvSpPr txBox="1"/>
          <p:nvPr/>
        </p:nvSpPr>
        <p:spPr>
          <a:xfrm rot="5400000">
            <a:off x="2038353" y="6129566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pic>
        <p:nvPicPr>
          <p:cNvPr id="38" name="Picture 37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1EA910F1-129F-790F-4C49-4FC13A3F46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015945"/>
            <a:ext cx="1397000" cy="19431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DD8DEE17-1571-9EC8-EDB3-A5B75E7AF3FF}"/>
              </a:ext>
            </a:extLst>
          </p:cNvPr>
          <p:cNvSpPr txBox="1"/>
          <p:nvPr/>
        </p:nvSpPr>
        <p:spPr>
          <a:xfrm>
            <a:off x="5143502" y="1217256"/>
            <a:ext cx="55371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Determining lattice constant in a BCC unit cell, 2 atoms</a:t>
            </a:r>
            <a:endParaRPr lang="en-GB" dirty="0"/>
          </a:p>
        </p:txBody>
      </p:sp>
      <p:pic>
        <p:nvPicPr>
          <p:cNvPr id="42" name="Picture 4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0CD79C-77AF-79E3-9279-ACCBE0BE9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1" y="2160014"/>
            <a:ext cx="5093948" cy="418998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F5087D-26F8-504A-10DB-24FB18A1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11</a:t>
            </a:fld>
            <a:endParaRPr lang="en-GB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3F7F603-9698-AA96-307F-F2911B886D88}"/>
              </a:ext>
            </a:extLst>
          </p:cNvPr>
          <p:cNvSpPr txBox="1">
            <a:spLocks/>
          </p:cNvSpPr>
          <p:nvPr/>
        </p:nvSpPr>
        <p:spPr>
          <a:xfrm>
            <a:off x="864620" y="342903"/>
            <a:ext cx="8214065" cy="7442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DFT in VASP: Example for tungsten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29175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2FF99-4B82-2A24-5021-5F7AE6F6D4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A63F3BD-8AEE-0D9A-C3F1-554F60989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75" y="300628"/>
            <a:ext cx="4251325" cy="4147634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E88C7B-F39A-F3BA-32C2-5DDA3DDFA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988" y="4924793"/>
            <a:ext cx="4276491" cy="16325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D24356-35EA-3975-20CB-6D2219353763}"/>
              </a:ext>
            </a:extLst>
          </p:cNvPr>
          <p:cNvSpPr txBox="1"/>
          <p:nvPr/>
        </p:nvSpPr>
        <p:spPr>
          <a:xfrm rot="5400000">
            <a:off x="2069786" y="4501861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A689A6-DEFA-23C8-05DA-9BA7F800AD21}"/>
              </a:ext>
            </a:extLst>
          </p:cNvPr>
          <p:cNvSpPr txBox="1"/>
          <p:nvPr/>
        </p:nvSpPr>
        <p:spPr>
          <a:xfrm>
            <a:off x="5742804" y="1432379"/>
            <a:ext cx="251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effectLst/>
                <a:latin typeface="Monaco" pitchFamily="2" charset="77"/>
              </a:rPr>
              <a:t>a</a:t>
            </a:r>
            <a:r>
              <a:rPr lang="en-GB" baseline="-25000" dirty="0" err="1">
                <a:effectLst/>
                <a:latin typeface="Monaco" pitchFamily="2" charset="77"/>
              </a:rPr>
              <a:t>opt</a:t>
            </a:r>
            <a:r>
              <a:rPr lang="en-GB" dirty="0">
                <a:effectLst/>
                <a:latin typeface="Monaco" pitchFamily="2" charset="77"/>
              </a:rPr>
              <a:t> = 3.18552845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1B1775-7407-9831-517C-0615DFB3D78F}"/>
              </a:ext>
            </a:extLst>
          </p:cNvPr>
          <p:cNvSpPr txBox="1"/>
          <p:nvPr/>
        </p:nvSpPr>
        <p:spPr>
          <a:xfrm>
            <a:off x="5742804" y="949779"/>
            <a:ext cx="251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Monaco" pitchFamily="2" charset="77"/>
              </a:rPr>
              <a:t>a</a:t>
            </a:r>
            <a:r>
              <a:rPr lang="en-GB" baseline="-25000" dirty="0">
                <a:latin typeface="Monaco" pitchFamily="2" charset="77"/>
              </a:rPr>
              <a:t>ini</a:t>
            </a:r>
            <a:r>
              <a:rPr lang="en-GB" dirty="0">
                <a:latin typeface="Monaco" pitchFamily="2" charset="77"/>
              </a:rPr>
              <a:t> </a:t>
            </a:r>
            <a:r>
              <a:rPr lang="en-GB" dirty="0">
                <a:effectLst/>
                <a:latin typeface="Monaco" pitchFamily="2" charset="77"/>
              </a:rPr>
              <a:t>= 3.15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C62F5C-9478-6C8A-4374-692C46214FC5}"/>
              </a:ext>
            </a:extLst>
          </p:cNvPr>
          <p:cNvSpPr txBox="1"/>
          <p:nvPr/>
        </p:nvSpPr>
        <p:spPr>
          <a:xfrm>
            <a:off x="5742804" y="2374445"/>
            <a:ext cx="1878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effectLst/>
                <a:latin typeface="Monaco" pitchFamily="2" charset="77"/>
              </a:rPr>
              <a:t>a</a:t>
            </a:r>
            <a:r>
              <a:rPr lang="en-GB" baseline="-25000" dirty="0" err="1">
                <a:effectLst/>
                <a:latin typeface="Monaco" pitchFamily="2" charset="77"/>
              </a:rPr>
              <a:t>exp</a:t>
            </a:r>
            <a:r>
              <a:rPr lang="en-GB" dirty="0">
                <a:effectLst/>
                <a:latin typeface="Monaco" pitchFamily="2" charset="77"/>
              </a:rPr>
              <a:t> = 3.165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08B7A3-EB23-D14F-EEDB-840486BA7976}"/>
              </a:ext>
            </a:extLst>
          </p:cNvPr>
          <p:cNvSpPr txBox="1"/>
          <p:nvPr/>
        </p:nvSpPr>
        <p:spPr>
          <a:xfrm>
            <a:off x="5198714" y="3036377"/>
            <a:ext cx="5335380" cy="1534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The only input for this calculation was: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initial unit cell structure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choice of the XC potential (PBE)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GB" sz="1600" dirty="0"/>
              <a:t>various settings for calculation accuracy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5DACAFA-604A-9959-34D5-24346A12B29A}"/>
              </a:ext>
            </a:extLst>
          </p:cNvPr>
          <p:cNvSpPr txBox="1"/>
          <p:nvPr/>
        </p:nvSpPr>
        <p:spPr>
          <a:xfrm>
            <a:off x="5198714" y="5021056"/>
            <a:ext cx="533538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600" dirty="0"/>
              <a:t>A different XC-functional, “AM05”, would predict: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697A287-770E-0F45-78A0-C22186D4E537}"/>
              </a:ext>
            </a:extLst>
          </p:cNvPr>
          <p:cNvSpPr txBox="1"/>
          <p:nvPr/>
        </p:nvSpPr>
        <p:spPr>
          <a:xfrm>
            <a:off x="5742804" y="5693908"/>
            <a:ext cx="27705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>
                <a:effectLst/>
                <a:latin typeface="Monaco" pitchFamily="2" charset="77"/>
              </a:rPr>
              <a:t>a</a:t>
            </a:r>
            <a:r>
              <a:rPr lang="en-GB" baseline="-25000" dirty="0" err="1">
                <a:effectLst/>
                <a:latin typeface="Monaco" pitchFamily="2" charset="77"/>
              </a:rPr>
              <a:t>opt</a:t>
            </a:r>
            <a:r>
              <a:rPr lang="en-GB" dirty="0">
                <a:effectLst/>
                <a:latin typeface="Monaco" pitchFamily="2" charset="77"/>
              </a:rPr>
              <a:t> = 3.149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6CC3C4-63CA-03E8-8E1E-BB6300D3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12</a:t>
            </a:fld>
            <a:endParaRPr lang="en-GB" dirty="0"/>
          </a:p>
        </p:txBody>
      </p:sp>
      <p:pic>
        <p:nvPicPr>
          <p:cNvPr id="3" name="Picture 2" descr="A different shapes of cubes&#10;&#10;AI-generated content may be incorrect.">
            <a:extLst>
              <a:ext uri="{FF2B5EF4-FFF2-40B4-BE49-F238E27FC236}">
                <a16:creationId xmlns:a16="http://schemas.microsoft.com/office/drawing/2014/main" id="{1CF7AA56-6B0C-8BF9-D87A-7BED4EF5BB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54767"/>
          <a:stretch/>
        </p:blipFill>
        <p:spPr>
          <a:xfrm>
            <a:off x="9324406" y="1181467"/>
            <a:ext cx="2230516" cy="94575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250DD32-6A1A-2815-5862-4DE500C5FFEC}"/>
              </a:ext>
            </a:extLst>
          </p:cNvPr>
          <p:cNvCxnSpPr>
            <a:cxnSpLocks/>
          </p:cNvCxnSpPr>
          <p:nvPr/>
        </p:nvCxnSpPr>
        <p:spPr>
          <a:xfrm>
            <a:off x="9234709" y="1423290"/>
            <a:ext cx="0" cy="60643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91B2CA-C0FE-BC6C-26FD-F7C1A2D0F80D}"/>
              </a:ext>
            </a:extLst>
          </p:cNvPr>
          <p:cNvCxnSpPr>
            <a:cxnSpLocks/>
          </p:cNvCxnSpPr>
          <p:nvPr/>
        </p:nvCxnSpPr>
        <p:spPr>
          <a:xfrm>
            <a:off x="9132005" y="1423290"/>
            <a:ext cx="2054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C72B87-C597-3EF2-EABF-4486D1C34B6B}"/>
              </a:ext>
            </a:extLst>
          </p:cNvPr>
          <p:cNvCxnSpPr>
            <a:cxnSpLocks/>
          </p:cNvCxnSpPr>
          <p:nvPr/>
        </p:nvCxnSpPr>
        <p:spPr>
          <a:xfrm>
            <a:off x="9132005" y="2029724"/>
            <a:ext cx="20540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A06B94-D9E1-AE72-0534-DD21BA2B35BB}"/>
                  </a:ext>
                </a:extLst>
              </p:cNvPr>
              <p:cNvSpPr txBox="1"/>
              <p:nvPr/>
            </p:nvSpPr>
            <p:spPr>
              <a:xfrm>
                <a:off x="8954438" y="1562002"/>
                <a:ext cx="31834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2A06B94-D9E1-AE72-0534-DD21BA2B3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438" y="1562002"/>
                <a:ext cx="318347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7252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63811-3639-087F-A229-A202744ED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ECC4B2FC-7B4D-E94A-3B07-C7E1C12D09C6}"/>
              </a:ext>
            </a:extLst>
          </p:cNvPr>
          <p:cNvSpPr txBox="1"/>
          <p:nvPr/>
        </p:nvSpPr>
        <p:spPr>
          <a:xfrm>
            <a:off x="5807523" y="426169"/>
            <a:ext cx="5335380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GB" sz="1600" dirty="0"/>
              <a:t>Once we have obtained an accurate lattice constant, we can calculate the elastic constants for tungsten, for example using a finite difference scheme: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18DF5B-C6C3-BF9E-70A3-3F6CFF15ECE3}"/>
                  </a:ext>
                </a:extLst>
              </p:cNvPr>
              <p:cNvSpPr txBox="1"/>
              <p:nvPr/>
            </p:nvSpPr>
            <p:spPr>
              <a:xfrm>
                <a:off x="6792445" y="1633894"/>
                <a:ext cx="1682768" cy="8032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𝑘𝑙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B18DF5B-C6C3-BF9E-70A3-3F6CFF15EC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445" y="1633894"/>
                <a:ext cx="1682768" cy="803233"/>
              </a:xfrm>
              <a:prstGeom prst="rect">
                <a:avLst/>
              </a:prstGeom>
              <a:blipFill>
                <a:blip r:embed="rId3"/>
                <a:stretch>
                  <a:fillRect l="-15672" t="-104688" r="-746" b="-168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79CC4E-9977-E09D-9022-755F98095B5F}"/>
                  </a:ext>
                </a:extLst>
              </p:cNvPr>
              <p:cNvSpPr txBox="1"/>
              <p:nvPr/>
            </p:nvSpPr>
            <p:spPr>
              <a:xfrm>
                <a:off x="7281809" y="2731832"/>
                <a:ext cx="1193404" cy="5814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𝑘𝑙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𝑖𝑗𝑘𝑙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679CC4E-9977-E09D-9022-755F98095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809" y="2731832"/>
                <a:ext cx="1193404" cy="581441"/>
              </a:xfrm>
              <a:prstGeom prst="rect">
                <a:avLst/>
              </a:prstGeom>
              <a:blipFill>
                <a:blip r:embed="rId4"/>
                <a:stretch>
                  <a:fillRect l="-5263" r="-3158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>
            <a:extLst>
              <a:ext uri="{FF2B5EF4-FFF2-40B4-BE49-F238E27FC236}">
                <a16:creationId xmlns:a16="http://schemas.microsoft.com/office/drawing/2014/main" id="{E7B2E30E-0EC9-6138-6C88-FDF5BDA90C96}"/>
              </a:ext>
            </a:extLst>
          </p:cNvPr>
          <p:cNvSpPr/>
          <p:nvPr/>
        </p:nvSpPr>
        <p:spPr>
          <a:xfrm>
            <a:off x="6600074" y="2903932"/>
            <a:ext cx="478957" cy="237240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BFB592E-C5BC-6922-5F6B-0178E23CEF3E}"/>
              </a:ext>
            </a:extLst>
          </p:cNvPr>
          <p:cNvCxnSpPr/>
          <p:nvPr/>
        </p:nvCxnSpPr>
        <p:spPr>
          <a:xfrm>
            <a:off x="9661961" y="2456704"/>
            <a:ext cx="0" cy="1116268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3C9F58C-761F-EF3D-1202-BEA186058835}"/>
              </a:ext>
            </a:extLst>
          </p:cNvPr>
          <p:cNvSpPr txBox="1"/>
          <p:nvPr/>
        </p:nvSpPr>
        <p:spPr>
          <a:xfrm>
            <a:off x="9794190" y="2485381"/>
            <a:ext cx="2109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distort lattice vectors to generate strain and record the resulting stress. Apply finite differences to compute stress gradient </a:t>
            </a:r>
            <a:r>
              <a:rPr lang="en-GB" sz="1200" dirty="0" err="1">
                <a:solidFill>
                  <a:schemeClr val="bg2">
                    <a:lumMod val="50000"/>
                  </a:schemeClr>
                </a:solidFill>
              </a:rPr>
              <a:t>w.r.t.</a:t>
            </a:r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 strain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1284CC-A143-E791-1945-48D6BDDDA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35" y="251867"/>
            <a:ext cx="4300127" cy="353703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BB7F0CE-C5C3-2DDD-F80A-2B14836E260E}"/>
              </a:ext>
            </a:extLst>
          </p:cNvPr>
          <p:cNvCxnSpPr>
            <a:cxnSpLocks/>
          </p:cNvCxnSpPr>
          <p:nvPr/>
        </p:nvCxnSpPr>
        <p:spPr>
          <a:xfrm flipH="1">
            <a:off x="1125230" y="2765411"/>
            <a:ext cx="347869" cy="0"/>
          </a:xfrm>
          <a:prstGeom prst="straightConnector1">
            <a:avLst/>
          </a:prstGeom>
          <a:ln w="254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2AA0814-D53B-957B-0E08-B1E5346B4E61}"/>
              </a:ext>
            </a:extLst>
          </p:cNvPr>
          <p:cNvSpPr txBox="1"/>
          <p:nvPr/>
        </p:nvSpPr>
        <p:spPr>
          <a:xfrm>
            <a:off x="1473099" y="2626912"/>
            <a:ext cx="1131889" cy="276998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</a:rPr>
              <a:t>change to 6</a:t>
            </a:r>
          </a:p>
        </p:txBody>
      </p:sp>
      <p:pic>
        <p:nvPicPr>
          <p:cNvPr id="24" name="Picture 2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4DBEFA1-7FFF-558E-DB8F-4F299BA58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150" y="4454299"/>
            <a:ext cx="3308623" cy="191377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2FF1E58-BA2E-3875-CF3D-A3E2ED58B872}"/>
              </a:ext>
            </a:extLst>
          </p:cNvPr>
          <p:cNvSpPr txBox="1"/>
          <p:nvPr/>
        </p:nvSpPr>
        <p:spPr>
          <a:xfrm>
            <a:off x="529772" y="4177300"/>
            <a:ext cx="3119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/>
              <a:t>https://</a:t>
            </a:r>
            <a:r>
              <a:rPr lang="en-GB" sz="1200" dirty="0" err="1"/>
              <a:t>www.vasp.at</a:t>
            </a:r>
            <a:r>
              <a:rPr lang="en-GB" sz="1200" dirty="0"/>
              <a:t>/wiki/</a:t>
            </a:r>
            <a:r>
              <a:rPr lang="en-GB" sz="1200" dirty="0" err="1"/>
              <a:t>index.php</a:t>
            </a:r>
            <a:r>
              <a:rPr lang="en-GB" sz="1200" dirty="0"/>
              <a:t>/IBRION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784BD23-1A6B-D7AD-2F46-1B0DE49A020F}"/>
                  </a:ext>
                </a:extLst>
              </p:cNvPr>
              <p:cNvSpPr txBox="1"/>
              <p:nvPr/>
            </p:nvSpPr>
            <p:spPr>
              <a:xfrm>
                <a:off x="8088309" y="5180648"/>
                <a:ext cx="736419" cy="34605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𝑖𝑗𝑘𝑙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784BD23-1A6B-D7AD-2F46-1B0DE49A0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309" y="5180648"/>
                <a:ext cx="736419" cy="346057"/>
              </a:xfrm>
              <a:prstGeom prst="rect">
                <a:avLst/>
              </a:prstGeom>
              <a:blipFill>
                <a:blip r:embed="rId7"/>
                <a:stretch>
                  <a:fillRect l="-6667" r="-1667"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101DF385-D989-47FE-836F-4F4001E06B39}"/>
              </a:ext>
            </a:extLst>
          </p:cNvPr>
          <p:cNvGraphicFramePr>
            <a:graphicFrameLocks noGrp="1"/>
          </p:cNvGraphicFramePr>
          <p:nvPr/>
        </p:nvGraphicFramePr>
        <p:xfrm>
          <a:off x="8961844" y="4132216"/>
          <a:ext cx="2531730" cy="237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55">
                  <a:extLst>
                    <a:ext uri="{9D8B030D-6E8A-4147-A177-3AD203B41FA5}">
                      <a16:colId xmlns:a16="http://schemas.microsoft.com/office/drawing/2014/main" val="1019577016"/>
                    </a:ext>
                  </a:extLst>
                </a:gridCol>
                <a:gridCol w="421955">
                  <a:extLst>
                    <a:ext uri="{9D8B030D-6E8A-4147-A177-3AD203B41FA5}">
                      <a16:colId xmlns:a16="http://schemas.microsoft.com/office/drawing/2014/main" val="3890061463"/>
                    </a:ext>
                  </a:extLst>
                </a:gridCol>
                <a:gridCol w="421955">
                  <a:extLst>
                    <a:ext uri="{9D8B030D-6E8A-4147-A177-3AD203B41FA5}">
                      <a16:colId xmlns:a16="http://schemas.microsoft.com/office/drawing/2014/main" val="3912035285"/>
                    </a:ext>
                  </a:extLst>
                </a:gridCol>
                <a:gridCol w="421955">
                  <a:extLst>
                    <a:ext uri="{9D8B030D-6E8A-4147-A177-3AD203B41FA5}">
                      <a16:colId xmlns:a16="http://schemas.microsoft.com/office/drawing/2014/main" val="3829712180"/>
                    </a:ext>
                  </a:extLst>
                </a:gridCol>
                <a:gridCol w="421955">
                  <a:extLst>
                    <a:ext uri="{9D8B030D-6E8A-4147-A177-3AD203B41FA5}">
                      <a16:colId xmlns:a16="http://schemas.microsoft.com/office/drawing/2014/main" val="4066286783"/>
                    </a:ext>
                  </a:extLst>
                </a:gridCol>
                <a:gridCol w="421955">
                  <a:extLst>
                    <a:ext uri="{9D8B030D-6E8A-4147-A177-3AD203B41FA5}">
                      <a16:colId xmlns:a16="http://schemas.microsoft.com/office/drawing/2014/main" val="2025845505"/>
                    </a:ext>
                  </a:extLst>
                </a:gridCol>
              </a:tblGrid>
              <a:tr h="396548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522.4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204.4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204.4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615384"/>
                  </a:ext>
                </a:extLst>
              </a:tr>
              <a:tr h="3965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204.4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522.4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204.4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34555"/>
                  </a:ext>
                </a:extLst>
              </a:tr>
              <a:tr h="3965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204.4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204.4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522.4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48979"/>
                  </a:ext>
                </a:extLst>
              </a:tr>
              <a:tr h="396548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160.6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252390"/>
                  </a:ext>
                </a:extLst>
              </a:tr>
              <a:tr h="396548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160.6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699138"/>
                  </a:ext>
                </a:extLst>
              </a:tr>
              <a:tr h="396548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160.6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875922"/>
                  </a:ext>
                </a:extLst>
              </a:tr>
            </a:tbl>
          </a:graphicData>
        </a:graphic>
      </p:graphicFrame>
      <p:sp>
        <p:nvSpPr>
          <p:cNvPr id="34" name="Left Bracket 33">
            <a:extLst>
              <a:ext uri="{FF2B5EF4-FFF2-40B4-BE49-F238E27FC236}">
                <a16:creationId xmlns:a16="http://schemas.microsoft.com/office/drawing/2014/main" id="{BA3D639A-A60B-746B-8F7E-6FE652D9E35D}"/>
              </a:ext>
            </a:extLst>
          </p:cNvPr>
          <p:cNvSpPr/>
          <p:nvPr/>
        </p:nvSpPr>
        <p:spPr>
          <a:xfrm>
            <a:off x="8865230" y="4051569"/>
            <a:ext cx="52209" cy="250501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Left Bracket 34">
            <a:extLst>
              <a:ext uri="{FF2B5EF4-FFF2-40B4-BE49-F238E27FC236}">
                <a16:creationId xmlns:a16="http://schemas.microsoft.com/office/drawing/2014/main" id="{C4299E31-3FAB-2C65-E2BF-26532FA847E5}"/>
              </a:ext>
            </a:extLst>
          </p:cNvPr>
          <p:cNvSpPr/>
          <p:nvPr/>
        </p:nvSpPr>
        <p:spPr>
          <a:xfrm rot="10800000">
            <a:off x="11519709" y="4051569"/>
            <a:ext cx="52209" cy="250501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01CEED-BBBC-CEC3-5C3E-26E45A2EE610}"/>
                  </a:ext>
                </a:extLst>
              </p:cNvPr>
              <p:cNvSpPr txBox="1"/>
              <p:nvPr/>
            </p:nvSpPr>
            <p:spPr>
              <a:xfrm>
                <a:off x="11690651" y="5215177"/>
                <a:ext cx="426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GPa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A01CEED-BBBC-CEC3-5C3E-26E45A2EE6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90651" y="5215177"/>
                <a:ext cx="426399" cy="276999"/>
              </a:xfrm>
              <a:prstGeom prst="rect">
                <a:avLst/>
              </a:prstGeom>
              <a:blipFill>
                <a:blip r:embed="rId8"/>
                <a:stretch>
                  <a:fillRect l="-11429" r="-11429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51FE4D-D1A7-80F6-9121-B0262EBA9DA1}"/>
                  </a:ext>
                </a:extLst>
              </p:cNvPr>
              <p:cNvSpPr txBox="1"/>
              <p:nvPr/>
            </p:nvSpPr>
            <p:spPr>
              <a:xfrm>
                <a:off x="3788178" y="5189144"/>
                <a:ext cx="776495" cy="3290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𝑖𝑗𝑘𝑙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DFT</m:t>
                          </m:r>
                        </m:sup>
                      </m:sSubSup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E51FE4D-D1A7-80F6-9121-B0262EBA9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178" y="5189144"/>
                <a:ext cx="776495" cy="329064"/>
              </a:xfrm>
              <a:prstGeom prst="rect">
                <a:avLst/>
              </a:prstGeom>
              <a:blipFill>
                <a:blip r:embed="rId9"/>
                <a:stretch>
                  <a:fillRect l="-6452" r="-3226" b="-185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1FCCCE0-32BA-F58E-C3D2-6FD0260CDDBD}"/>
              </a:ext>
            </a:extLst>
          </p:cNvPr>
          <p:cNvGraphicFramePr>
            <a:graphicFrameLocks noGrp="1"/>
          </p:cNvGraphicFramePr>
          <p:nvPr/>
        </p:nvGraphicFramePr>
        <p:xfrm>
          <a:off x="4691693" y="4132216"/>
          <a:ext cx="2531730" cy="237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955">
                  <a:extLst>
                    <a:ext uri="{9D8B030D-6E8A-4147-A177-3AD203B41FA5}">
                      <a16:colId xmlns:a16="http://schemas.microsoft.com/office/drawing/2014/main" val="1019577016"/>
                    </a:ext>
                  </a:extLst>
                </a:gridCol>
                <a:gridCol w="421955">
                  <a:extLst>
                    <a:ext uri="{9D8B030D-6E8A-4147-A177-3AD203B41FA5}">
                      <a16:colId xmlns:a16="http://schemas.microsoft.com/office/drawing/2014/main" val="3890061463"/>
                    </a:ext>
                  </a:extLst>
                </a:gridCol>
                <a:gridCol w="421955">
                  <a:extLst>
                    <a:ext uri="{9D8B030D-6E8A-4147-A177-3AD203B41FA5}">
                      <a16:colId xmlns:a16="http://schemas.microsoft.com/office/drawing/2014/main" val="3912035285"/>
                    </a:ext>
                  </a:extLst>
                </a:gridCol>
                <a:gridCol w="421955">
                  <a:extLst>
                    <a:ext uri="{9D8B030D-6E8A-4147-A177-3AD203B41FA5}">
                      <a16:colId xmlns:a16="http://schemas.microsoft.com/office/drawing/2014/main" val="3829712180"/>
                    </a:ext>
                  </a:extLst>
                </a:gridCol>
                <a:gridCol w="421955">
                  <a:extLst>
                    <a:ext uri="{9D8B030D-6E8A-4147-A177-3AD203B41FA5}">
                      <a16:colId xmlns:a16="http://schemas.microsoft.com/office/drawing/2014/main" val="4066286783"/>
                    </a:ext>
                  </a:extLst>
                </a:gridCol>
                <a:gridCol w="421955">
                  <a:extLst>
                    <a:ext uri="{9D8B030D-6E8A-4147-A177-3AD203B41FA5}">
                      <a16:colId xmlns:a16="http://schemas.microsoft.com/office/drawing/2014/main" val="2025845505"/>
                    </a:ext>
                  </a:extLst>
                </a:gridCol>
              </a:tblGrid>
              <a:tr h="396548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518.3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199.8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199.8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615384"/>
                  </a:ext>
                </a:extLst>
              </a:tr>
              <a:tr h="3965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199.8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518.3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199.8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434555"/>
                  </a:ext>
                </a:extLst>
              </a:tr>
              <a:tr h="3965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199.8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199.8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518.3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48979"/>
                  </a:ext>
                </a:extLst>
              </a:tr>
              <a:tr h="396548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142.1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9252390"/>
                  </a:ext>
                </a:extLst>
              </a:tr>
              <a:tr h="396548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142.1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6699138"/>
                  </a:ext>
                </a:extLst>
              </a:tr>
              <a:tr h="396548"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000" b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142.1</a:t>
                      </a:r>
                    </a:p>
                  </a:txBody>
                  <a:tcPr marL="52350" marR="52350" marT="26174" marB="26174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7875922"/>
                  </a:ext>
                </a:extLst>
              </a:tr>
            </a:tbl>
          </a:graphicData>
        </a:graphic>
      </p:graphicFrame>
      <p:sp>
        <p:nvSpPr>
          <p:cNvPr id="27" name="Left Bracket 26">
            <a:extLst>
              <a:ext uri="{FF2B5EF4-FFF2-40B4-BE49-F238E27FC236}">
                <a16:creationId xmlns:a16="http://schemas.microsoft.com/office/drawing/2014/main" id="{D1669C8A-0D8D-1962-BE89-F01AAEE0F973}"/>
              </a:ext>
            </a:extLst>
          </p:cNvPr>
          <p:cNvSpPr/>
          <p:nvPr/>
        </p:nvSpPr>
        <p:spPr>
          <a:xfrm>
            <a:off x="4595079" y="4051569"/>
            <a:ext cx="52209" cy="250501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Left Bracket 28">
            <a:extLst>
              <a:ext uri="{FF2B5EF4-FFF2-40B4-BE49-F238E27FC236}">
                <a16:creationId xmlns:a16="http://schemas.microsoft.com/office/drawing/2014/main" id="{B86FCAAC-6ED5-6177-0A6E-5B6A7361B479}"/>
              </a:ext>
            </a:extLst>
          </p:cNvPr>
          <p:cNvSpPr/>
          <p:nvPr/>
        </p:nvSpPr>
        <p:spPr>
          <a:xfrm rot="10800000">
            <a:off x="7249558" y="4051569"/>
            <a:ext cx="52209" cy="2505019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3392DC-DA06-D020-BD00-80D875F275AF}"/>
                  </a:ext>
                </a:extLst>
              </p:cNvPr>
              <p:cNvSpPr txBox="1"/>
              <p:nvPr/>
            </p:nvSpPr>
            <p:spPr>
              <a:xfrm>
                <a:off x="7420500" y="5215177"/>
                <a:ext cx="426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GPa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D3392DC-DA06-D020-BD00-80D875F275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500" y="5215177"/>
                <a:ext cx="426399" cy="276999"/>
              </a:xfrm>
              <a:prstGeom prst="rect">
                <a:avLst/>
              </a:prstGeom>
              <a:blipFill>
                <a:blip r:embed="rId10"/>
                <a:stretch>
                  <a:fillRect l="-14706" r="-14706" b="-43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C86A825-B405-3BCA-00EF-B484AFBEDA4C}"/>
              </a:ext>
            </a:extLst>
          </p:cNvPr>
          <p:cNvSpPr txBox="1"/>
          <p:nvPr/>
        </p:nvSpPr>
        <p:spPr>
          <a:xfrm>
            <a:off x="4896964" y="3593849"/>
            <a:ext cx="1961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As expected, bcc tungsten is elastically  isotropic.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4CC7D3-51C9-B673-CC58-D779EF294C13}"/>
              </a:ext>
            </a:extLst>
          </p:cNvPr>
          <p:cNvSpPr txBox="1"/>
          <p:nvPr/>
        </p:nvSpPr>
        <p:spPr>
          <a:xfrm>
            <a:off x="3363299" y="5600084"/>
            <a:ext cx="1216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2">
                    <a:lumMod val="50000"/>
                  </a:schemeClr>
                </a:solidFill>
              </a:rPr>
              <a:t>Voigt notation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0EC69B-1346-634A-C23E-230A046A9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161166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1BC0D-570A-7C36-05DD-548887C798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700D0-2AD5-D7BB-3938-6AD7E8CBD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2766218"/>
            <a:ext cx="12191999" cy="1325563"/>
          </a:xfrm>
        </p:spPr>
        <p:txBody>
          <a:bodyPr/>
          <a:lstStyle/>
          <a:p>
            <a:pPr algn="ctr"/>
            <a:r>
              <a:rPr lang="en-GB" dirty="0"/>
              <a:t>Lecture 3: </a:t>
            </a:r>
            <a:r>
              <a:rPr lang="en-GB" sz="4400" dirty="0"/>
              <a:t>Materials properties from atoms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51797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7EA22-67C6-CD5C-5891-0A40F9D0F4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E217F6-C1E7-0BD8-EBF0-B019DC2FD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Equilibrium crystal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6700F-DD53-14DD-2FB7-A10EA6848F79}"/>
              </a:ext>
            </a:extLst>
          </p:cNvPr>
          <p:cNvSpPr txBox="1"/>
          <p:nvPr/>
        </p:nvSpPr>
        <p:spPr>
          <a:xfrm>
            <a:off x="856937" y="1023491"/>
            <a:ext cx="10478125" cy="12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GB" dirty="0"/>
              <a:t>DFT is, in essence, an assumption-free method. As such, it is ideally situated for solving questions of fundamental nature that require high accuracy. </a:t>
            </a:r>
          </a:p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GB" dirty="0"/>
              <a:t>Just by being able to compute energies, we can determine the equilibrium crystal phase of a material:</a:t>
            </a:r>
          </a:p>
        </p:txBody>
      </p:sp>
    </p:spTree>
    <p:extLst>
      <p:ext uri="{BB962C8B-B14F-4D97-AF65-F5344CB8AC3E}">
        <p14:creationId xmlns:p14="http://schemas.microsoft.com/office/powerpoint/2010/main" val="3328262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30AA7-77BD-36D9-97ED-F8A1DA4FF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graph of energy and volume&#10;&#10;AI-generated content may be incorrect.">
            <a:extLst>
              <a:ext uri="{FF2B5EF4-FFF2-40B4-BE49-F238E27FC236}">
                <a16:creationId xmlns:a16="http://schemas.microsoft.com/office/drawing/2014/main" id="{B6E6AE9A-42CC-3F4A-9E6A-9191C7000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11" y="2558650"/>
            <a:ext cx="3793065" cy="372724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7529DCEC-3A39-ABAE-752E-B88AAB9AE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Equilibrium crystal structure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35796B-4031-8B80-DD9C-360C58007170}"/>
              </a:ext>
            </a:extLst>
          </p:cNvPr>
          <p:cNvSpPr txBox="1"/>
          <p:nvPr/>
        </p:nvSpPr>
        <p:spPr>
          <a:xfrm>
            <a:off x="5494465" y="2503357"/>
            <a:ext cx="6032971" cy="2246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600" dirty="0"/>
              <a:t>Create a unit cell of a given crystal structure (base-centered cubic, face-centered cubic, hexagonal close-packed, ...)</a:t>
            </a:r>
          </a:p>
          <a:p>
            <a:pPr marL="342900" indent="-342900" algn="just">
              <a:lnSpc>
                <a:spcPct val="13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600" dirty="0"/>
              <a:t>Compute the total energy of each crystal structure with DFT, repeating the simulations over a range of lattice constants</a:t>
            </a:r>
          </a:p>
          <a:p>
            <a:pPr marL="342900" indent="-3429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GB" sz="1600" dirty="0"/>
              <a:t>The structure with the overall lowest energy is the equilibrium crystal structure at absolute zero temperature*.</a:t>
            </a:r>
          </a:p>
        </p:txBody>
      </p:sp>
      <p:pic>
        <p:nvPicPr>
          <p:cNvPr id="27" name="Picture 26" descr="A different shapes of cubes&#10;&#10;AI-generated content may be incorrect.">
            <a:extLst>
              <a:ext uri="{FF2B5EF4-FFF2-40B4-BE49-F238E27FC236}">
                <a16:creationId xmlns:a16="http://schemas.microsoft.com/office/drawing/2014/main" id="{F5B364E0-141E-D1FD-5D92-E5419C0F402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l="52286" b="54767"/>
          <a:stretch/>
        </p:blipFill>
        <p:spPr>
          <a:xfrm>
            <a:off x="6588552" y="5250217"/>
            <a:ext cx="1048991" cy="932171"/>
          </a:xfrm>
          <a:prstGeom prst="rect">
            <a:avLst/>
          </a:prstGeom>
        </p:spPr>
      </p:pic>
      <p:pic>
        <p:nvPicPr>
          <p:cNvPr id="29" name="Picture 28" descr="A different shapes of cubes&#10;&#10;AI-generated content may be incorrect.">
            <a:extLst>
              <a:ext uri="{FF2B5EF4-FFF2-40B4-BE49-F238E27FC236}">
                <a16:creationId xmlns:a16="http://schemas.microsoft.com/office/drawing/2014/main" id="{0BB7632A-3015-5AD1-C84E-3D30FCA399F5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l="52286" b="54767"/>
          <a:stretch/>
        </p:blipFill>
        <p:spPr>
          <a:xfrm>
            <a:off x="6474966" y="5149281"/>
            <a:ext cx="1276162" cy="1134043"/>
          </a:xfrm>
          <a:prstGeom prst="rect">
            <a:avLst/>
          </a:prstGeom>
        </p:spPr>
      </p:pic>
      <p:pic>
        <p:nvPicPr>
          <p:cNvPr id="30" name="Picture 29" descr="A different shapes of cubes&#10;&#10;AI-generated content may be incorrect.">
            <a:extLst>
              <a:ext uri="{FF2B5EF4-FFF2-40B4-BE49-F238E27FC236}">
                <a16:creationId xmlns:a16="http://schemas.microsoft.com/office/drawing/2014/main" id="{128CB9C4-158B-98B6-F5FC-6B6F9635E4CF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l="52286" b="54767"/>
          <a:stretch/>
        </p:blipFill>
        <p:spPr>
          <a:xfrm>
            <a:off x="6323814" y="5014961"/>
            <a:ext cx="1578467" cy="1402682"/>
          </a:xfrm>
          <a:prstGeom prst="rect">
            <a:avLst/>
          </a:prstGeom>
        </p:spPr>
      </p:pic>
      <p:pic>
        <p:nvPicPr>
          <p:cNvPr id="33" name="Picture 32" descr="A different shapes of cubes&#10;&#10;AI-generated content may be incorrect.">
            <a:extLst>
              <a:ext uri="{FF2B5EF4-FFF2-40B4-BE49-F238E27FC236}">
                <a16:creationId xmlns:a16="http://schemas.microsoft.com/office/drawing/2014/main" id="{5FC43F4F-5A02-F8E8-C410-FF22E3934D56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l="52286" b="54767"/>
          <a:stretch/>
        </p:blipFill>
        <p:spPr>
          <a:xfrm>
            <a:off x="6242244" y="4942475"/>
            <a:ext cx="1741607" cy="1547654"/>
          </a:xfrm>
          <a:prstGeom prst="rect">
            <a:avLst/>
          </a:prstGeom>
        </p:spPr>
      </p:pic>
      <p:pic>
        <p:nvPicPr>
          <p:cNvPr id="34" name="Picture 33" descr="A different shapes of cubes&#10;&#10;AI-generated content may be incorrect.">
            <a:extLst>
              <a:ext uri="{FF2B5EF4-FFF2-40B4-BE49-F238E27FC236}">
                <a16:creationId xmlns:a16="http://schemas.microsoft.com/office/drawing/2014/main" id="{C6DE793C-6F90-97E1-3055-E16A85DD42F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rcRect l="52286" b="54767"/>
          <a:stretch/>
        </p:blipFill>
        <p:spPr>
          <a:xfrm>
            <a:off x="6096000" y="4812517"/>
            <a:ext cx="2034095" cy="1807570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49047355-54E9-6319-F868-C42EDFA7656A}"/>
              </a:ext>
            </a:extLst>
          </p:cNvPr>
          <p:cNvGrpSpPr/>
          <p:nvPr/>
        </p:nvGrpSpPr>
        <p:grpSpPr>
          <a:xfrm>
            <a:off x="1524000" y="2621280"/>
            <a:ext cx="3249478" cy="3400255"/>
            <a:chOff x="1524000" y="2621280"/>
            <a:chExt cx="3249478" cy="3400255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DC834A76-DD50-DADB-9F84-B66B7DCB349A}"/>
                </a:ext>
              </a:extLst>
            </p:cNvPr>
            <p:cNvSpPr/>
            <p:nvPr/>
          </p:nvSpPr>
          <p:spPr>
            <a:xfrm>
              <a:off x="3078480" y="5740981"/>
              <a:ext cx="179070" cy="280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7A28EE97-8858-9FCE-7260-1CCCD8EE07D7}"/>
                </a:ext>
              </a:extLst>
            </p:cNvPr>
            <p:cNvSpPr/>
            <p:nvPr/>
          </p:nvSpPr>
          <p:spPr>
            <a:xfrm>
              <a:off x="1524000" y="2621280"/>
              <a:ext cx="3249478" cy="3241040"/>
            </a:xfrm>
            <a:prstGeom prst="rect">
              <a:avLst/>
            </a:prstGeom>
            <a:solidFill>
              <a:schemeClr val="bg1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4048A6B1-7239-FDE6-8B70-F485745A0EC3}"/>
              </a:ext>
            </a:extLst>
          </p:cNvPr>
          <p:cNvSpPr txBox="1"/>
          <p:nvPr/>
        </p:nvSpPr>
        <p:spPr>
          <a:xfrm>
            <a:off x="633120" y="6406400"/>
            <a:ext cx="4890720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J. Neugebauer and T. Hickel (2013), </a:t>
            </a:r>
            <a:r>
              <a:rPr lang="en-GB" sz="1200" dirty="0" err="1"/>
              <a:t>Comput</a:t>
            </a:r>
            <a:r>
              <a:rPr lang="en-GB" sz="1200" dirty="0"/>
              <a:t>. </a:t>
            </a:r>
            <a:r>
              <a:rPr lang="en-GB" sz="1200" dirty="0" err="1"/>
              <a:t>Molec</a:t>
            </a:r>
            <a:r>
              <a:rPr lang="en-GB" sz="1200" dirty="0"/>
              <a:t>. Sci. 3 (5): 438-448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8C065A6-E5CE-9ABE-7E3B-31FFD9FDDAE2}"/>
              </a:ext>
            </a:extLst>
          </p:cNvPr>
          <p:cNvSpPr txBox="1"/>
          <p:nvPr/>
        </p:nvSpPr>
        <p:spPr>
          <a:xfrm>
            <a:off x="1803037" y="2710911"/>
            <a:ext cx="153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pure Fe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F992265-355D-8410-876F-56F1E8A8D2A1}"/>
              </a:ext>
            </a:extLst>
          </p:cNvPr>
          <p:cNvSpPr/>
          <p:nvPr/>
        </p:nvSpPr>
        <p:spPr>
          <a:xfrm>
            <a:off x="2306320" y="5506720"/>
            <a:ext cx="162560" cy="1625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C1CF03-0D50-A913-454D-47B8B09E2135}"/>
              </a:ext>
            </a:extLst>
          </p:cNvPr>
          <p:cNvSpPr/>
          <p:nvPr/>
        </p:nvSpPr>
        <p:spPr>
          <a:xfrm>
            <a:off x="2489200" y="5648960"/>
            <a:ext cx="162560" cy="1625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C31CF7C-D581-5FF9-0F56-080EFAC73D01}"/>
              </a:ext>
            </a:extLst>
          </p:cNvPr>
          <p:cNvSpPr/>
          <p:nvPr/>
        </p:nvSpPr>
        <p:spPr>
          <a:xfrm>
            <a:off x="2682240" y="5740400"/>
            <a:ext cx="162560" cy="1625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F30FAC-2D14-A39E-0809-7651A19CAA8B}"/>
              </a:ext>
            </a:extLst>
          </p:cNvPr>
          <p:cNvSpPr/>
          <p:nvPr/>
        </p:nvSpPr>
        <p:spPr>
          <a:xfrm>
            <a:off x="3078480" y="5770880"/>
            <a:ext cx="162560" cy="1625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FD5CEB-C4BF-380B-7341-FAA3999C0B64}"/>
              </a:ext>
            </a:extLst>
          </p:cNvPr>
          <p:cNvSpPr/>
          <p:nvPr/>
        </p:nvSpPr>
        <p:spPr>
          <a:xfrm>
            <a:off x="3271520" y="5730240"/>
            <a:ext cx="162560" cy="162560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6A63DDB-8D19-965C-47B5-BB7A163BA2B0}"/>
              </a:ext>
            </a:extLst>
          </p:cNvPr>
          <p:cNvSpPr/>
          <p:nvPr/>
        </p:nvSpPr>
        <p:spPr>
          <a:xfrm>
            <a:off x="2366795" y="5563286"/>
            <a:ext cx="49427" cy="49427"/>
          </a:xfrm>
          <a:prstGeom prst="rect">
            <a:avLst/>
          </a:prstGeom>
          <a:solidFill>
            <a:srgbClr val="0883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E2469AA-4B81-821E-6CC6-14776543A867}"/>
              </a:ext>
            </a:extLst>
          </p:cNvPr>
          <p:cNvSpPr/>
          <p:nvPr/>
        </p:nvSpPr>
        <p:spPr>
          <a:xfrm>
            <a:off x="2548966" y="5707180"/>
            <a:ext cx="49427" cy="49427"/>
          </a:xfrm>
          <a:prstGeom prst="rect">
            <a:avLst/>
          </a:prstGeom>
          <a:solidFill>
            <a:srgbClr val="0883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650D240-2399-361E-E6E2-7C88DBC4A5C6}"/>
              </a:ext>
            </a:extLst>
          </p:cNvPr>
          <p:cNvSpPr/>
          <p:nvPr/>
        </p:nvSpPr>
        <p:spPr>
          <a:xfrm>
            <a:off x="2739633" y="5799898"/>
            <a:ext cx="49427" cy="49427"/>
          </a:xfrm>
          <a:prstGeom prst="rect">
            <a:avLst/>
          </a:prstGeom>
          <a:solidFill>
            <a:srgbClr val="0883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68805D6-D01E-3B56-860B-4785147C23CB}"/>
              </a:ext>
            </a:extLst>
          </p:cNvPr>
          <p:cNvSpPr/>
          <p:nvPr/>
        </p:nvSpPr>
        <p:spPr>
          <a:xfrm>
            <a:off x="3134795" y="5825933"/>
            <a:ext cx="49427" cy="49427"/>
          </a:xfrm>
          <a:prstGeom prst="rect">
            <a:avLst/>
          </a:prstGeom>
          <a:solidFill>
            <a:srgbClr val="0883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552B88-E02D-6D0F-938B-0C8DA87E2341}"/>
              </a:ext>
            </a:extLst>
          </p:cNvPr>
          <p:cNvSpPr/>
          <p:nvPr/>
        </p:nvSpPr>
        <p:spPr>
          <a:xfrm>
            <a:off x="3327367" y="5787943"/>
            <a:ext cx="49427" cy="49427"/>
          </a:xfrm>
          <a:prstGeom prst="rect">
            <a:avLst/>
          </a:prstGeom>
          <a:solidFill>
            <a:srgbClr val="08834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A12A187F-7FAE-6C9A-C3D2-2158A1F77857}"/>
              </a:ext>
            </a:extLst>
          </p:cNvPr>
          <p:cNvSpPr/>
          <p:nvPr/>
        </p:nvSpPr>
        <p:spPr>
          <a:xfrm>
            <a:off x="2030083" y="5112589"/>
            <a:ext cx="1633268" cy="749666"/>
          </a:xfrm>
          <a:custGeom>
            <a:avLst/>
            <a:gdLst>
              <a:gd name="connsiteX0" fmla="*/ 0 w 1633268"/>
              <a:gd name="connsiteY0" fmla="*/ 0 h 777618"/>
              <a:gd name="connsiteX1" fmla="*/ 856891 w 1633268"/>
              <a:gd name="connsiteY1" fmla="*/ 741871 h 777618"/>
              <a:gd name="connsiteX2" fmla="*/ 1633268 w 1633268"/>
              <a:gd name="connsiteY2" fmla="*/ 592347 h 777618"/>
              <a:gd name="connsiteX0" fmla="*/ 0 w 1633268"/>
              <a:gd name="connsiteY0" fmla="*/ 0 h 782468"/>
              <a:gd name="connsiteX1" fmla="*/ 920151 w 1633268"/>
              <a:gd name="connsiteY1" fmla="*/ 747622 h 782468"/>
              <a:gd name="connsiteX2" fmla="*/ 1633268 w 1633268"/>
              <a:gd name="connsiteY2" fmla="*/ 592347 h 782468"/>
              <a:gd name="connsiteX0" fmla="*/ 0 w 1633268"/>
              <a:gd name="connsiteY0" fmla="*/ 0 h 782468"/>
              <a:gd name="connsiteX1" fmla="*/ 920151 w 1633268"/>
              <a:gd name="connsiteY1" fmla="*/ 747622 h 782468"/>
              <a:gd name="connsiteX2" fmla="*/ 1633268 w 1633268"/>
              <a:gd name="connsiteY2" fmla="*/ 592347 h 782468"/>
              <a:gd name="connsiteX0" fmla="*/ 0 w 1633268"/>
              <a:gd name="connsiteY0" fmla="*/ 0 h 782468"/>
              <a:gd name="connsiteX1" fmla="*/ 920151 w 1633268"/>
              <a:gd name="connsiteY1" fmla="*/ 747622 h 782468"/>
              <a:gd name="connsiteX2" fmla="*/ 1633268 w 1633268"/>
              <a:gd name="connsiteY2" fmla="*/ 592347 h 782468"/>
              <a:gd name="connsiteX0" fmla="*/ 0 w 1633268"/>
              <a:gd name="connsiteY0" fmla="*/ 0 h 749666"/>
              <a:gd name="connsiteX1" fmla="*/ 920151 w 1633268"/>
              <a:gd name="connsiteY1" fmla="*/ 747622 h 749666"/>
              <a:gd name="connsiteX2" fmla="*/ 1633268 w 1633268"/>
              <a:gd name="connsiteY2" fmla="*/ 592347 h 749666"/>
              <a:gd name="connsiteX0" fmla="*/ 0 w 1633268"/>
              <a:gd name="connsiteY0" fmla="*/ 0 h 749666"/>
              <a:gd name="connsiteX1" fmla="*/ 920151 w 1633268"/>
              <a:gd name="connsiteY1" fmla="*/ 747622 h 749666"/>
              <a:gd name="connsiteX2" fmla="*/ 1633268 w 1633268"/>
              <a:gd name="connsiteY2" fmla="*/ 592347 h 749666"/>
              <a:gd name="connsiteX0" fmla="*/ 0 w 1633268"/>
              <a:gd name="connsiteY0" fmla="*/ 0 h 749666"/>
              <a:gd name="connsiteX1" fmla="*/ 920151 w 1633268"/>
              <a:gd name="connsiteY1" fmla="*/ 747622 h 749666"/>
              <a:gd name="connsiteX2" fmla="*/ 1633268 w 1633268"/>
              <a:gd name="connsiteY2" fmla="*/ 592347 h 749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33268" h="749666">
                <a:moveTo>
                  <a:pt x="0" y="0"/>
                </a:moveTo>
                <a:cubicBezTo>
                  <a:pt x="234831" y="448093"/>
                  <a:pt x="682445" y="735163"/>
                  <a:pt x="920151" y="747622"/>
                </a:cubicBezTo>
                <a:cubicBezTo>
                  <a:pt x="1157857" y="760081"/>
                  <a:pt x="1381185" y="716471"/>
                  <a:pt x="1633268" y="592347"/>
                </a:cubicBezTo>
              </a:path>
            </a:pathLst>
          </a:custGeom>
          <a:noFill/>
          <a:ln>
            <a:solidFill>
              <a:srgbClr val="088345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79778A9-71E1-2953-C98A-6A3C850DA0A3}"/>
              </a:ext>
            </a:extLst>
          </p:cNvPr>
          <p:cNvSpPr txBox="1"/>
          <p:nvPr/>
        </p:nvSpPr>
        <p:spPr>
          <a:xfrm>
            <a:off x="856937" y="1023491"/>
            <a:ext cx="10478125" cy="12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GB" dirty="0"/>
              <a:t>DFT is, in essence, an assumption-free method. As such, it is ideally situated for solving questions of fundamental nature that require high accuracy. </a:t>
            </a:r>
          </a:p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GB" dirty="0"/>
              <a:t>Just by being able to compute energies, we can determine the equilibrium crystal phase of a material:</a:t>
            </a:r>
          </a:p>
        </p:txBody>
      </p:sp>
    </p:spTree>
    <p:extLst>
      <p:ext uri="{BB962C8B-B14F-4D97-AF65-F5344CB8AC3E}">
        <p14:creationId xmlns:p14="http://schemas.microsoft.com/office/powerpoint/2010/main" val="1575765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8" grpId="0" animBg="1"/>
      <p:bldP spid="50" grpId="0" animBg="1"/>
      <p:bldP spid="51" grpId="0" animBg="1"/>
      <p:bldP spid="52" grpId="0" animBg="1"/>
      <p:bldP spid="53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3F7C8E-E553-A055-3F79-9172CEE8E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B32144-DFAE-1A7A-2881-1CE4A2CBF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Equilibrium crystal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6F237-B008-4043-B4A2-36C5595A4640}"/>
              </a:ext>
            </a:extLst>
          </p:cNvPr>
          <p:cNvSpPr txBox="1"/>
          <p:nvPr/>
        </p:nvSpPr>
        <p:spPr>
          <a:xfrm>
            <a:off x="856937" y="1023491"/>
            <a:ext cx="10478125" cy="1274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GB" dirty="0"/>
              <a:t>DFT is, in essence, an assumption-free method. As such, it is ideally situated for solving questions of fundamental nature that require high accuracy. </a:t>
            </a:r>
          </a:p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GB" dirty="0"/>
              <a:t>Just by being able to compute energies, we can determine the equilibrium crystal phase of a material: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658FE8-90F2-B014-3703-F8B67C88D20B}"/>
              </a:ext>
            </a:extLst>
          </p:cNvPr>
          <p:cNvSpPr txBox="1"/>
          <p:nvPr/>
        </p:nvSpPr>
        <p:spPr>
          <a:xfrm>
            <a:off x="5494465" y="2503357"/>
            <a:ext cx="6032971" cy="22461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600" dirty="0"/>
              <a:t>Create a unit cell of a given crystal structure (base-centered cubic, face-centered cubic, hexagonal close-packed, ...)</a:t>
            </a:r>
          </a:p>
          <a:p>
            <a:pPr marL="342900" indent="-342900" algn="just">
              <a:lnSpc>
                <a:spcPct val="130000"/>
              </a:lnSpc>
              <a:spcAft>
                <a:spcPts val="1000"/>
              </a:spcAft>
              <a:buFont typeface="+mj-lt"/>
              <a:buAutoNum type="arabicPeriod"/>
            </a:pPr>
            <a:r>
              <a:rPr lang="en-GB" sz="1600" dirty="0"/>
              <a:t>Compute the total energy of each crystal structure with DFT, repeating the simulations over a range of lattice constants</a:t>
            </a:r>
          </a:p>
          <a:p>
            <a:pPr marL="342900" indent="-342900" algn="just">
              <a:lnSpc>
                <a:spcPct val="13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GB" sz="1600" dirty="0"/>
              <a:t>The structure with the overall lowest energy is the equilibrium crystal structure at absolute zero temperature*.</a:t>
            </a:r>
          </a:p>
        </p:txBody>
      </p:sp>
      <p:pic>
        <p:nvPicPr>
          <p:cNvPr id="20" name="Picture 19" descr="A graph of energy and volume&#10;&#10;AI-generated content may be incorrect.">
            <a:extLst>
              <a:ext uri="{FF2B5EF4-FFF2-40B4-BE49-F238E27FC236}">
                <a16:creationId xmlns:a16="http://schemas.microsoft.com/office/drawing/2014/main" id="{609FEAB7-178E-A0D3-9CB4-16D4D23D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311" y="2558650"/>
            <a:ext cx="3793065" cy="3727242"/>
          </a:xfrm>
          <a:prstGeom prst="rect">
            <a:avLst/>
          </a:prstGeom>
        </p:spPr>
      </p:pic>
      <p:pic>
        <p:nvPicPr>
          <p:cNvPr id="22" name="Picture 21" descr="A different shapes of cubes&#10;&#10;AI-generated content may be incorrect.">
            <a:extLst>
              <a:ext uri="{FF2B5EF4-FFF2-40B4-BE49-F238E27FC236}">
                <a16:creationId xmlns:a16="http://schemas.microsoft.com/office/drawing/2014/main" id="{CB7FDB6A-0F0A-056B-C503-4B8C83E1D4B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b="54767"/>
          <a:stretch/>
        </p:blipFill>
        <p:spPr>
          <a:xfrm>
            <a:off x="6096000" y="4950034"/>
            <a:ext cx="1566442" cy="664185"/>
          </a:xfrm>
          <a:prstGeom prst="rect">
            <a:avLst/>
          </a:prstGeom>
        </p:spPr>
      </p:pic>
      <p:pic>
        <p:nvPicPr>
          <p:cNvPr id="23" name="Picture 22" descr="A different shapes of cubes&#10;&#10;AI-generated content may be incorrect.">
            <a:extLst>
              <a:ext uri="{FF2B5EF4-FFF2-40B4-BE49-F238E27FC236}">
                <a16:creationId xmlns:a16="http://schemas.microsoft.com/office/drawing/2014/main" id="{6673B8F4-833E-A2F8-49E4-5794259C244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t="49920"/>
          <a:stretch/>
        </p:blipFill>
        <p:spPr>
          <a:xfrm>
            <a:off x="6096000" y="5614219"/>
            <a:ext cx="1566442" cy="7353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B716CA1-11B3-9366-31B2-685D887EF549}"/>
              </a:ext>
            </a:extLst>
          </p:cNvPr>
          <p:cNvSpPr txBox="1"/>
          <p:nvPr/>
        </p:nvSpPr>
        <p:spPr>
          <a:xfrm>
            <a:off x="7719814" y="5033401"/>
            <a:ext cx="580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/>
              <a:t>bcc</a:t>
            </a:r>
            <a:endParaRPr lang="en-GB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859EEE-18BA-0579-6A6D-5F25E8FEFF58}"/>
              </a:ext>
            </a:extLst>
          </p:cNvPr>
          <p:cNvSpPr txBox="1"/>
          <p:nvPr/>
        </p:nvSpPr>
        <p:spPr>
          <a:xfrm>
            <a:off x="7719814" y="5745642"/>
            <a:ext cx="5801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f</a:t>
            </a:r>
            <a:r>
              <a:rPr lang="en-GB" sz="1800" dirty="0" err="1"/>
              <a:t>cc</a:t>
            </a:r>
            <a:endParaRPr lang="en-GB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1130A77-C36A-B041-B491-EFEFA9367919}"/>
              </a:ext>
            </a:extLst>
          </p:cNvPr>
          <p:cNvSpPr txBox="1"/>
          <p:nvPr/>
        </p:nvSpPr>
        <p:spPr>
          <a:xfrm>
            <a:off x="633120" y="6406400"/>
            <a:ext cx="4890720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r>
              <a:rPr lang="en-GB" sz="1200" dirty="0"/>
              <a:t>J. Neugebauer and T. Hickel (2013), </a:t>
            </a:r>
            <a:r>
              <a:rPr lang="en-GB" sz="1200" dirty="0" err="1"/>
              <a:t>Comput</a:t>
            </a:r>
            <a:r>
              <a:rPr lang="en-GB" sz="1200" dirty="0"/>
              <a:t>. </a:t>
            </a:r>
            <a:r>
              <a:rPr lang="en-GB" sz="1200" dirty="0" err="1"/>
              <a:t>Molec</a:t>
            </a:r>
            <a:r>
              <a:rPr lang="en-GB" sz="1200" dirty="0"/>
              <a:t>. Sci. 3 (5): 438-448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D55BD0F-5488-4FCF-459B-BAC7CE9E2BD9}"/>
              </a:ext>
            </a:extLst>
          </p:cNvPr>
          <p:cNvSpPr txBox="1"/>
          <p:nvPr/>
        </p:nvSpPr>
        <p:spPr>
          <a:xfrm>
            <a:off x="1803037" y="2710911"/>
            <a:ext cx="153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400" b="1" dirty="0">
                <a:solidFill>
                  <a:schemeClr val="bg1">
                    <a:lumMod val="65000"/>
                  </a:schemeClr>
                </a:solidFill>
              </a:rPr>
              <a:t>pure Fe</a:t>
            </a:r>
          </a:p>
        </p:txBody>
      </p:sp>
    </p:spTree>
    <p:extLst>
      <p:ext uri="{BB962C8B-B14F-4D97-AF65-F5344CB8AC3E}">
        <p14:creationId xmlns:p14="http://schemas.microsoft.com/office/powerpoint/2010/main" val="874278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DF3DD-B634-0B83-8F8F-566FCB6FC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69311FC-9CC5-5C8C-47D4-87D8B1724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Equilibrium crystal structure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74F378-61F6-2B4C-2103-001CA7B716D6}"/>
              </a:ext>
            </a:extLst>
          </p:cNvPr>
          <p:cNvSpPr txBox="1"/>
          <p:nvPr/>
        </p:nvSpPr>
        <p:spPr>
          <a:xfrm>
            <a:off x="875645" y="1226077"/>
            <a:ext cx="9983509" cy="786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GB" dirty="0"/>
              <a:t>A similar method can also be applied to determine the structures of molecular crystals, but the atomic degrees of freedom must also be minimised; the search space is much more complex.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D3D0B8-C53E-93F0-1E4D-6A34BE078093}"/>
              </a:ext>
            </a:extLst>
          </p:cNvPr>
          <p:cNvSpPr txBox="1"/>
          <p:nvPr/>
        </p:nvSpPr>
        <p:spPr>
          <a:xfrm>
            <a:off x="1577712" y="6071217"/>
            <a:ext cx="3435027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M. Rivera, https://m-</a:t>
            </a:r>
            <a:r>
              <a:rPr lang="en-GB" sz="1200" dirty="0" err="1"/>
              <a:t>rivera.github.io</a:t>
            </a:r>
            <a:r>
              <a:rPr lang="en-GB" sz="1200" dirty="0"/>
              <a:t>/research</a:t>
            </a:r>
          </a:p>
        </p:txBody>
      </p:sp>
      <p:pic>
        <p:nvPicPr>
          <p:cNvPr id="5" name="Picture 4" descr="A group of molecules with text&#10;&#10;AI-generated content may be incorrect.">
            <a:extLst>
              <a:ext uri="{FF2B5EF4-FFF2-40B4-BE49-F238E27FC236}">
                <a16:creationId xmlns:a16="http://schemas.microsoft.com/office/drawing/2014/main" id="{111E9B3E-5801-47EE-DDDC-14C0DC2848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-1" b="-978"/>
          <a:stretch/>
        </p:blipFill>
        <p:spPr>
          <a:xfrm>
            <a:off x="875645" y="2212991"/>
            <a:ext cx="4725709" cy="38582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68F1FCDD-7DAF-8B23-E345-A9393E4E39B7}"/>
              </a:ext>
            </a:extLst>
          </p:cNvPr>
          <p:cNvGrpSpPr/>
          <p:nvPr/>
        </p:nvGrpSpPr>
        <p:grpSpPr>
          <a:xfrm>
            <a:off x="6796651" y="2625351"/>
            <a:ext cx="3579149" cy="3375527"/>
            <a:chOff x="6430889" y="2256396"/>
            <a:chExt cx="4389950" cy="4140200"/>
          </a:xfrm>
        </p:grpSpPr>
        <p:pic>
          <p:nvPicPr>
            <p:cNvPr id="9" name="Picture 8" descr="A molecule structure with white and grey balls&#10;&#10;AI-generated content may be incorrect.">
              <a:extLst>
                <a:ext uri="{FF2B5EF4-FFF2-40B4-BE49-F238E27FC236}">
                  <a16:creationId xmlns:a16="http://schemas.microsoft.com/office/drawing/2014/main" id="{92982A72-0C4C-0B00-6957-421A5ED0F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30889" y="2351646"/>
              <a:ext cx="1879600" cy="3949700"/>
            </a:xfrm>
            <a:prstGeom prst="rect">
              <a:avLst/>
            </a:prstGeom>
          </p:spPr>
        </p:pic>
        <p:pic>
          <p:nvPicPr>
            <p:cNvPr id="11" name="Picture 10" descr="A structure of a molecule&#10;&#10;AI-generated content may be incorrect.">
              <a:extLst>
                <a:ext uri="{FF2B5EF4-FFF2-40B4-BE49-F238E27FC236}">
                  <a16:creationId xmlns:a16="http://schemas.microsoft.com/office/drawing/2014/main" id="{A2C5CD0B-DF82-1364-263E-166BDA78B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6439" y="2256396"/>
              <a:ext cx="2184400" cy="4140200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54E32D2-3C1B-4C88-37EF-C087B45BE7AC}"/>
              </a:ext>
            </a:extLst>
          </p:cNvPr>
          <p:cNvSpPr txBox="1"/>
          <p:nvPr/>
        </p:nvSpPr>
        <p:spPr>
          <a:xfrm>
            <a:off x="7002194" y="6071217"/>
            <a:ext cx="3435027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M. Boleininger (2017), Imperial College London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990F69-0670-6F9E-012D-8C268B2DB8A0}"/>
              </a:ext>
            </a:extLst>
          </p:cNvPr>
          <p:cNvSpPr txBox="1"/>
          <p:nvPr/>
        </p:nvSpPr>
        <p:spPr>
          <a:xfrm>
            <a:off x="7002194" y="2404016"/>
            <a:ext cx="34350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Courier New" panose="02070309020205020404" pitchFamily="49" charset="0"/>
                <a:cs typeface="Courier New" panose="02070309020205020404" pitchFamily="49" charset="0"/>
              </a:rPr>
              <a:t>Poly(3-hexylthiophene-2,5-diyl)</a:t>
            </a:r>
          </a:p>
        </p:txBody>
      </p:sp>
    </p:spTree>
    <p:extLst>
      <p:ext uri="{BB962C8B-B14F-4D97-AF65-F5344CB8AC3E}">
        <p14:creationId xmlns:p14="http://schemas.microsoft.com/office/powerpoint/2010/main" val="12907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1A578-C7A5-AD23-31AD-91FEDEA7D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DBBA72A-E1F5-5763-F9DC-28831C94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Defect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C9F11-A562-7A89-1281-760B87AF7AE4}"/>
              </a:ext>
            </a:extLst>
          </p:cNvPr>
          <p:cNvSpPr txBox="1"/>
          <p:nvPr/>
        </p:nvSpPr>
        <p:spPr>
          <a:xfrm>
            <a:off x="838201" y="1042152"/>
            <a:ext cx="10689236" cy="1029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Aft>
                <a:spcPts val="1000"/>
              </a:spcAft>
            </a:pPr>
            <a:r>
              <a:rPr lang="en-GB" sz="1600" dirty="0"/>
              <a:t>Crystals are rarely perfect. When crystals are irradiated, atoms are knocked out of their lattice sites, leaving behind vacant sites (=vacancy) from where they depart. Where the atoms come to rest, they may  wedge themselves between the lattice sites (=self-interstitial).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09412D-23B7-15F3-03A3-46687D67249F}"/>
                  </a:ext>
                </a:extLst>
              </p:cNvPr>
              <p:cNvSpPr txBox="1"/>
              <p:nvPr/>
            </p:nvSpPr>
            <p:spPr>
              <a:xfrm>
                <a:off x="1646681" y="5089317"/>
                <a:ext cx="25662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vac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≈1.1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atom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809412D-23B7-15F3-03A3-46687D672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6681" y="5089317"/>
                <a:ext cx="2566215" cy="276999"/>
              </a:xfrm>
              <a:prstGeom prst="rect">
                <a:avLst/>
              </a:prstGeom>
              <a:blipFill>
                <a:blip r:embed="rId3"/>
                <a:stretch>
                  <a:fillRect l="-1478" t="-8696" r="-2956" b="-3913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FEF346A-1A55-61F1-1826-ACA7D7F03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4090" y="2315936"/>
            <a:ext cx="2533651" cy="2533651"/>
          </a:xfrm>
          <a:prstGeom prst="rect">
            <a:avLst/>
          </a:prstGeom>
        </p:spPr>
      </p:pic>
      <p:pic>
        <p:nvPicPr>
          <p:cNvPr id="7" name="Picture 6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3457FE19-1B72-C937-FC88-D28D947F237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71" t="6071" r="6052" b="6052"/>
          <a:stretch/>
        </p:blipFill>
        <p:spPr>
          <a:xfrm>
            <a:off x="1746884" y="2472732"/>
            <a:ext cx="2229814" cy="22298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B8B03-FC0A-976F-A19F-0F827D2567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4089" y="2311462"/>
            <a:ext cx="2533651" cy="25336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B21A159-8B04-7DCC-3746-64C22C0FB55E}"/>
              </a:ext>
            </a:extLst>
          </p:cNvPr>
          <p:cNvGrpSpPr/>
          <p:nvPr/>
        </p:nvGrpSpPr>
        <p:grpSpPr>
          <a:xfrm>
            <a:off x="1175768" y="2519265"/>
            <a:ext cx="2917046" cy="3847465"/>
            <a:chOff x="131944" y="1099455"/>
            <a:chExt cx="2917046" cy="3847465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33890E-AB93-771A-C702-B7BCF3AE8CEA}"/>
                </a:ext>
              </a:extLst>
            </p:cNvPr>
            <p:cNvGrpSpPr/>
            <p:nvPr/>
          </p:nvGrpSpPr>
          <p:grpSpPr>
            <a:xfrm>
              <a:off x="131944" y="1099455"/>
              <a:ext cx="2265290" cy="3847465"/>
              <a:chOff x="131944" y="1099455"/>
              <a:chExt cx="2265290" cy="3847465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5A037B41-0FD0-D0BF-E59E-FDB131523B7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05026" y="1745154"/>
                <a:ext cx="1092208" cy="935479"/>
              </a:xfrm>
              <a:prstGeom prst="straightConnector1">
                <a:avLst/>
              </a:prstGeom>
              <a:ln w="762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713A5B94-B23E-540D-7B99-64370C03E9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944" y="1099455"/>
                <a:ext cx="1139805" cy="1629947"/>
              </a:xfrm>
              <a:prstGeom prst="line">
                <a:avLst/>
              </a:prstGeom>
              <a:ln w="76200">
                <a:solidFill>
                  <a:srgbClr val="F6A70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476C144B-79C8-1141-E25F-3D700E9652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65285" y="2712715"/>
                <a:ext cx="703618" cy="2223142"/>
              </a:xfrm>
              <a:prstGeom prst="line">
                <a:avLst/>
              </a:prstGeom>
              <a:ln w="76200">
                <a:solidFill>
                  <a:srgbClr val="F6A70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5" name="Picture 1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34B51B5D-C5F4-27C6-963D-2283A82CB4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colorTemperature colorTemp="7359"/>
                        </a14:imgEffect>
                        <a14:imgEffect>
                          <a14:saturation sat="108000"/>
                        </a14:imgEffect>
                        <a14:imgEffect>
                          <a14:brightnessContrast bright="50000"/>
                        </a14:imgEffect>
                      </a14:imgLayer>
                    </a14:imgProps>
                  </a:ext>
                </a:extLst>
              </a:blip>
              <a:srcRect l="27520" t="27787" r="66684" b="66340"/>
              <a:stretch/>
            </p:blipFill>
            <p:spPr>
              <a:xfrm>
                <a:off x="1229021" y="2599169"/>
                <a:ext cx="152892" cy="154931"/>
              </a:xfrm>
              <a:prstGeom prst="ellipse">
                <a:avLst/>
              </a:prstGeom>
            </p:spPr>
          </p:pic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B9D421D4-4F29-6E38-D86A-5604BA41CF87}"/>
                  </a:ext>
                </a:extLst>
              </p:cNvPr>
              <p:cNvSpPr/>
              <p:nvPr/>
            </p:nvSpPr>
            <p:spPr>
              <a:xfrm>
                <a:off x="1920156" y="4871162"/>
                <a:ext cx="75758" cy="75758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7CDD387-1D59-F2B9-CF35-573CFB8C46E2}"/>
                </a:ext>
              </a:extLst>
            </p:cNvPr>
            <p:cNvSpPr/>
            <p:nvPr/>
          </p:nvSpPr>
          <p:spPr>
            <a:xfrm>
              <a:off x="1920156" y="4146461"/>
              <a:ext cx="1128834" cy="73866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cy-GB" sz="1400" dirty="0">
                  <a:latin typeface="Arial" charset="0"/>
                  <a:cs typeface="Arial" charset="0"/>
                </a:rPr>
                <a:t>scattered</a:t>
              </a:r>
            </a:p>
            <a:p>
              <a:pPr algn="ctr"/>
              <a:r>
                <a:rPr lang="cy-GB" sz="1400" dirty="0">
                  <a:latin typeface="Arial" charset="0"/>
                  <a:cs typeface="Arial" charset="0"/>
                </a:rPr>
                <a:t>high-energy</a:t>
              </a:r>
            </a:p>
            <a:p>
              <a:pPr algn="ctr"/>
              <a:r>
                <a:rPr lang="cy-GB" sz="1400" dirty="0">
                  <a:latin typeface="Arial" charset="0"/>
                  <a:cs typeface="Arial" charset="0"/>
                </a:rPr>
                <a:t>particle</a:t>
              </a:r>
              <a:endParaRPr lang="en-GB" sz="1400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411A0DD-B7CA-07D3-6EB9-EF6BE17C7164}"/>
              </a:ext>
            </a:extLst>
          </p:cNvPr>
          <p:cNvSpPr txBox="1"/>
          <p:nvPr/>
        </p:nvSpPr>
        <p:spPr>
          <a:xfrm>
            <a:off x="4639126" y="2444699"/>
            <a:ext cx="6482395" cy="2117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Crystal defects diffuse thermally and undergo reactions, changing the material’s microstructure and thus properties.</a:t>
            </a:r>
          </a:p>
          <a:p>
            <a:pPr marL="285750" indent="-285750" algn="just">
              <a:lnSpc>
                <a:spcPct val="13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For nuclear materials, we need to know what types of defects are generated, and how they subsequently evolve</a:t>
            </a:r>
          </a:p>
          <a:p>
            <a:pPr marL="285750" indent="-285750" algn="just">
              <a:lnSpc>
                <a:spcPct val="130000"/>
              </a:lnSpc>
              <a:spcAft>
                <a:spcPts val="5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Using DFT, we can calculate formation energies and elastic properties to predict which defects are most likely to be generated</a:t>
            </a:r>
          </a:p>
        </p:txBody>
      </p:sp>
    </p:spTree>
    <p:extLst>
      <p:ext uri="{BB962C8B-B14F-4D97-AF65-F5344CB8AC3E}">
        <p14:creationId xmlns:p14="http://schemas.microsoft.com/office/powerpoint/2010/main" val="311705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9CF39-6721-6635-3D77-2CF6A7E42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D38C89D-2CE2-F1A7-8AAD-AF0C626F3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1052"/>
            <a:ext cx="9791700" cy="744279"/>
          </a:xfrm>
        </p:spPr>
        <p:txBody>
          <a:bodyPr>
            <a:normAutofit/>
          </a:bodyPr>
          <a:lstStyle/>
          <a:p>
            <a:r>
              <a:rPr lang="en-GB" sz="2800" dirty="0">
                <a:latin typeface="Calibri" panose="020F0502020204030204" pitchFamily="34" charset="0"/>
                <a:cs typeface="Calibri" panose="020F0502020204030204" pitchFamily="34" charset="0"/>
              </a:rPr>
              <a:t>So far, we have learned: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F1BDE-45DD-B40E-F6C6-2E6AD95EAE6F}"/>
              </a:ext>
            </a:extLst>
          </p:cNvPr>
          <p:cNvSpPr txBox="1"/>
          <p:nvPr/>
        </p:nvSpPr>
        <p:spPr>
          <a:xfrm>
            <a:off x="838200" y="1731847"/>
            <a:ext cx="10120313" cy="496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…what the Schrödinger equation is, and how to use the wave-function</a:t>
            </a:r>
          </a:p>
          <a:p>
            <a:pPr marL="285750" indent="-285750" algn="just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…how to solve the SE in 1D and how to interpret the result, encountering discrete energies, confinement, uncertainty relation, mixed states, …</a:t>
            </a:r>
          </a:p>
          <a:p>
            <a:pPr marL="285750" indent="-285750" algn="just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…that the Hydrogen atom is solvable, and its solution forms the famous “orbitals”</a:t>
            </a:r>
          </a:p>
          <a:p>
            <a:pPr marL="285750" indent="-285750" algn="just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…that we can express the many-body wave-function in terms of a 1-particle wave-function, which we expand into basis functions, and then find eigenstates from the eigensystem problem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…that there exist semi-empirical methods, such as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Hückel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theory, that allows us to approximately solve the SE in complex systems, such as molecules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spcAft>
                <a:spcPts val="1500"/>
              </a:spcAft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…but is there a way to solve the SE from </a:t>
            </a:r>
            <a:r>
              <a:rPr lang="en-GB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 principles</a:t>
            </a: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with minimal empiricism?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…and how do we compute forces on atoms, so that we may propagate them in time?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7D6EF9-0DA4-010F-C425-D14AD278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2616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65BAD-AA06-1BC4-DA70-06ADD4FDBA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46F071B-C571-9496-10BF-1B4F08897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Defect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BA2F6F-53C7-608F-1E69-49CD4E823F46}"/>
              </a:ext>
            </a:extLst>
          </p:cNvPr>
          <p:cNvSpPr txBox="1"/>
          <p:nvPr/>
        </p:nvSpPr>
        <p:spPr>
          <a:xfrm>
            <a:off x="838201" y="1113592"/>
            <a:ext cx="10532163" cy="648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1600" dirty="0"/>
              <a:t>The formation energy quantifies the energy required to generate a defect relative to a pristine crystal.</a:t>
            </a:r>
          </a:p>
          <a:p>
            <a:pPr>
              <a:spcAft>
                <a:spcPts val="500"/>
              </a:spcAft>
            </a:pPr>
            <a:r>
              <a:rPr lang="en-GB" sz="1600" dirty="0"/>
              <a:t>Some defects add or remove atoms. Make sure to correct for a differences in the number of atoms!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940E2D-2966-5D39-6E73-F630859B7959}"/>
                  </a:ext>
                </a:extLst>
              </p:cNvPr>
              <p:cNvSpPr txBox="1"/>
              <p:nvPr/>
            </p:nvSpPr>
            <p:spPr>
              <a:xfrm>
                <a:off x="2378187" y="1818338"/>
                <a:ext cx="6051720" cy="611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dirty="0" smtClean="0">
                              <a:latin typeface="Cambria Math" panose="02040503050406030204" pitchFamily="18" charset="0"/>
                            </a:rPr>
                            <m:t>formation</m:t>
                          </m:r>
                        </m:sub>
                      </m:sSub>
                      <m:r>
                        <a:rPr lang="en-GB" sz="1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dirty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  <m:d>
                        <m:dPr>
                          <m:ctrlP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600" b="0" i="0" dirty="0" smtClean="0">
                              <a:latin typeface="Cambria Math" panose="02040503050406030204" pitchFamily="18" charset="0"/>
                            </a:rPr>
                            <m:t>defective</m:t>
                          </m:r>
                        </m:e>
                      </m:d>
                      <m:r>
                        <a:rPr lang="en-GB" sz="16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dirty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</m:sub>
                      </m:sSub>
                      <m:d>
                        <m:dPr>
                          <m:ctrlP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600" b="0" i="0" dirty="0" smtClean="0">
                              <a:latin typeface="Cambria Math" panose="02040503050406030204" pitchFamily="18" charset="0"/>
                            </a:rPr>
                            <m:t>pristine</m:t>
                          </m:r>
                        </m:e>
                      </m:d>
                      <m:r>
                        <a:rPr lang="en-GB" sz="16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dirty="0">
                                  <a:latin typeface="Cambria Math" panose="02040503050406030204" pitchFamily="18" charset="0"/>
                                </a:rPr>
                                <m:t>atoms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600" dirty="0">
                                  <a:latin typeface="Cambria Math" panose="02040503050406030204" pitchFamily="18" charset="0"/>
                                </a:rPr>
                                <m:t>defective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dirty="0">
                                  <a:latin typeface="Cambria Math" panose="02040503050406030204" pitchFamily="18" charset="0"/>
                                </a:rPr>
                                <m:t>atoms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sz="1600" b="0" i="0" dirty="0" smtClean="0">
                                  <a:latin typeface="Cambria Math" panose="02040503050406030204" pitchFamily="18" charset="0"/>
                                </a:rPr>
                                <m:t>pristine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940E2D-2966-5D39-6E73-F630859B7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187" y="1818338"/>
                <a:ext cx="6051720" cy="611834"/>
              </a:xfrm>
              <a:prstGeom prst="rect">
                <a:avLst/>
              </a:prstGeom>
              <a:blipFill>
                <a:blip r:embed="rId5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83300230-D98D-3EA1-AAF3-EBC054A05CAD}"/>
              </a:ext>
            </a:extLst>
          </p:cNvPr>
          <p:cNvSpPr txBox="1"/>
          <p:nvPr/>
        </p:nvSpPr>
        <p:spPr>
          <a:xfrm>
            <a:off x="838200" y="2608355"/>
            <a:ext cx="87569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1600" dirty="0"/>
              <a:t>Example: mono-vacancy formation energy in tungsten</a:t>
            </a:r>
            <a:r>
              <a:rPr lang="el-GR" sz="1600" dirty="0"/>
              <a:t> </a:t>
            </a:r>
            <a:r>
              <a:rPr lang="en-GB" sz="1600" dirty="0"/>
              <a:t>computed with DFT (VASP)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1FE7C2-35FE-0ECB-5414-91B58DDF29F5}"/>
                  </a:ext>
                </a:extLst>
              </p:cNvPr>
              <p:cNvSpPr txBox="1"/>
              <p:nvPr/>
            </p:nvSpPr>
            <p:spPr>
              <a:xfrm>
                <a:off x="5482529" y="5197249"/>
                <a:ext cx="5894755" cy="5549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dirty="0" smtClean="0">
                              <a:latin typeface="Cambria Math" panose="02040503050406030204" pitchFamily="18" charset="0"/>
                            </a:rPr>
                            <m:t>formation</m:t>
                          </m:r>
                        </m:sub>
                      </m:sSub>
                      <m:r>
                        <a:rPr lang="en-GB" sz="1600" i="1" dirty="0">
                          <a:latin typeface="Cambria Math" panose="02040503050406030204" pitchFamily="18" charset="0"/>
                        </a:rPr>
                        <m:t>=−1641.9248</m:t>
                      </m:r>
                      <m:r>
                        <a:rPr lang="en-GB" sz="1600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sz="1600" b="0" i="0" dirty="0" smtClean="0">
                          <a:latin typeface="Cambria Math" panose="02040503050406030204" pitchFamily="18" charset="0"/>
                        </a:rPr>
                        <m:t>eV</m:t>
                      </m:r>
                      <m:r>
                        <a:rPr lang="en-GB" sz="1600" dirty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GB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 dirty="0">
                              <a:latin typeface="Cambria Math" panose="02040503050406030204" pitchFamily="18" charset="0"/>
                            </a:rPr>
                            <m:t>−1658.1268</m:t>
                          </m:r>
                          <m:r>
                            <a:rPr lang="en-GB" sz="16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GB" sz="1600" b="0" i="0" dirty="0" smtClean="0">
                              <a:latin typeface="Cambria Math" panose="02040503050406030204" pitchFamily="18" charset="0"/>
                            </a:rPr>
                            <m:t>eV</m:t>
                          </m:r>
                        </m:e>
                      </m:d>
                      <m:r>
                        <a:rPr lang="en-GB" sz="1600" b="0" i="1" dirty="0" smtClean="0">
                          <a:latin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  <m:t>127</m:t>
                          </m:r>
                        </m:num>
                        <m:den>
                          <m:r>
                            <a:rPr lang="en-GB" sz="1600" b="0" i="1" dirty="0" smtClean="0">
                              <a:latin typeface="Cambria Math" panose="02040503050406030204" pitchFamily="18" charset="0"/>
                            </a:rPr>
                            <m:t>128</m:t>
                          </m:r>
                        </m:den>
                      </m:f>
                      <m:r>
                        <a:rPr lang="en-GB" sz="1600" b="0" i="1" dirty="0" smtClean="0">
                          <a:latin typeface="Cambria Math" panose="02040503050406030204" pitchFamily="18" charset="0"/>
                        </a:rPr>
                        <m:t>=3.24</m:t>
                      </m:r>
                      <m:r>
                        <a:rPr lang="en-GB" sz="1600" b="0" i="0" dirty="0" smtClean="0">
                          <a:latin typeface="Cambria Math" panose="02040503050406030204" pitchFamily="18" charset="0"/>
                        </a:rPr>
                        <m:t>8 </m:t>
                      </m:r>
                      <m:r>
                        <m:rPr>
                          <m:sty m:val="p"/>
                        </m:rPr>
                        <a:rPr lang="en-GB" sz="1600" b="0" i="0" dirty="0" smtClean="0">
                          <a:latin typeface="Cambria Math" panose="02040503050406030204" pitchFamily="18" charset="0"/>
                        </a:rPr>
                        <m:t>eV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1FE7C2-35FE-0ECB-5414-91B58DDF29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529" y="5197249"/>
                <a:ext cx="5894755" cy="5549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56B574-6A3A-B3B5-D0B5-1857BBF9C8F5}"/>
                  </a:ext>
                </a:extLst>
              </p:cNvPr>
              <p:cNvSpPr txBox="1"/>
              <p:nvPr/>
            </p:nvSpPr>
            <p:spPr>
              <a:xfrm>
                <a:off x="8233754" y="1963060"/>
                <a:ext cx="1537855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dirty="0" smtClean="0">
                          <a:solidFill>
                            <a:srgbClr val="C00000">
                              <a:alpha val="70000"/>
                            </a:srgbClr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sz="1600" i="1" dirty="0" smtClean="0">
                              <a:solidFill>
                                <a:srgbClr val="C00000">
                                  <a:alpha val="7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dirty="0" smtClean="0">
                              <a:solidFill>
                                <a:srgbClr val="C00000">
                                  <a:alpha val="7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dirty="0" smtClean="0">
                              <a:solidFill>
                                <a:srgbClr val="C00000">
                                  <a:alpha val="70000"/>
                                </a:srgbClr>
                              </a:solidFill>
                              <a:latin typeface="Cambria Math" panose="02040503050406030204" pitchFamily="18" charset="0"/>
                            </a:rPr>
                            <m:t>corrections</m:t>
                          </m:r>
                        </m:sub>
                      </m:sSub>
                    </m:oMath>
                  </m:oMathPara>
                </a14:m>
                <a:endParaRPr lang="en-GB" sz="1600" dirty="0">
                  <a:solidFill>
                    <a:schemeClr val="tx1">
                      <a:alpha val="7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C56B574-6A3A-B3B5-D0B5-1857BBF9C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754" y="1963060"/>
                <a:ext cx="1537855" cy="338554"/>
              </a:xfrm>
              <a:prstGeom prst="rect">
                <a:avLst/>
              </a:prstGeom>
              <a:blipFill>
                <a:blip r:embed="rId7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C6FFAD5-17A7-0CC8-95F9-B1E0E7C9F7A4}"/>
              </a:ext>
            </a:extLst>
          </p:cNvPr>
          <p:cNvSpPr txBox="1"/>
          <p:nvPr/>
        </p:nvSpPr>
        <p:spPr>
          <a:xfrm>
            <a:off x="9497290" y="1423934"/>
            <a:ext cx="2743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500"/>
              </a:spcAft>
            </a:pPr>
            <a:r>
              <a:rPr lang="en-GB" sz="1600" dirty="0">
                <a:solidFill>
                  <a:srgbClr val="C00000">
                    <a:alpha val="70000"/>
                  </a:srgbClr>
                </a:solidFill>
              </a:rPr>
              <a:t>And for elastic effects…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CB6760BE-0B53-FEF7-9541-4F2F65CE47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1740622"/>
                  </p:ext>
                </p:extLst>
              </p:nvPr>
            </p:nvGraphicFramePr>
            <p:xfrm>
              <a:off x="6096000" y="3600076"/>
              <a:ext cx="387205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2591">
                      <a:extLst>
                        <a:ext uri="{9D8B030D-6E8A-4147-A177-3AD203B41FA5}">
                          <a16:colId xmlns:a16="http://schemas.microsoft.com/office/drawing/2014/main" val="1713690585"/>
                        </a:ext>
                      </a:extLst>
                    </a:gridCol>
                    <a:gridCol w="1328652">
                      <a:extLst>
                        <a:ext uri="{9D8B030D-6E8A-4147-A177-3AD203B41FA5}">
                          <a16:colId xmlns:a16="http://schemas.microsoft.com/office/drawing/2014/main" val="1624707870"/>
                        </a:ext>
                      </a:extLst>
                    </a:gridCol>
                    <a:gridCol w="1450816">
                      <a:extLst>
                        <a:ext uri="{9D8B030D-6E8A-4147-A177-3AD203B41FA5}">
                          <a16:colId xmlns:a16="http://schemas.microsoft.com/office/drawing/2014/main" val="16156491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pristine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defect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6992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600" b="0" i="0" dirty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atoms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latin typeface="Monaco" pitchFamily="2" charset="77"/>
                            </a:rPr>
                            <a:t>128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latin typeface="Monaco" pitchFamily="2" charset="77"/>
                            </a:rPr>
                            <a:t>127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19070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sz="1600" b="0" i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total</m:t>
                                    </m:r>
                                  </m:sub>
                                </m:sSub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m:rPr>
                                    <m:sty m:val="p"/>
                                  </m:rPr>
                                  <a:rPr lang="en-GB" sz="1600" b="0" i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eV</m:t>
                                </m:r>
                                <m:r>
                                  <a:rPr lang="en-GB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) </m:t>
                                </m:r>
                              </m:oMath>
                            </m:oMathPara>
                          </a14:m>
                          <a:endParaRPr lang="en-GB" sz="1600" b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latin typeface="Monaco" pitchFamily="2" charset="77"/>
                            </a:rPr>
                            <a:t>-1658.1268 </a:t>
                          </a:r>
                          <a:endParaRPr lang="en-GB" sz="1400" dirty="0">
                            <a:solidFill>
                              <a:schemeClr val="tx1"/>
                            </a:solidFill>
                            <a:latin typeface="Monaco" pitchFamily="2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latin typeface="Monaco" pitchFamily="2" charset="77"/>
                            </a:rPr>
                            <a:t>-1641.9248 </a:t>
                          </a:r>
                          <a:endParaRPr lang="en-GB" sz="1400" dirty="0">
                            <a:solidFill>
                              <a:schemeClr val="tx1"/>
                            </a:solidFill>
                            <a:latin typeface="Monaco" pitchFamily="2" charset="77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37024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8" name="Table 37">
                <a:extLst>
                  <a:ext uri="{FF2B5EF4-FFF2-40B4-BE49-F238E27FC236}">
                    <a16:creationId xmlns:a16="http://schemas.microsoft.com/office/drawing/2014/main" id="{CB6760BE-0B53-FEF7-9541-4F2F65CE475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21740622"/>
                  </p:ext>
                </p:extLst>
              </p:nvPr>
            </p:nvGraphicFramePr>
            <p:xfrm>
              <a:off x="6096000" y="3600076"/>
              <a:ext cx="3872059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92591">
                      <a:extLst>
                        <a:ext uri="{9D8B030D-6E8A-4147-A177-3AD203B41FA5}">
                          <a16:colId xmlns:a16="http://schemas.microsoft.com/office/drawing/2014/main" val="1713690585"/>
                        </a:ext>
                      </a:extLst>
                    </a:gridCol>
                    <a:gridCol w="1328652">
                      <a:extLst>
                        <a:ext uri="{9D8B030D-6E8A-4147-A177-3AD203B41FA5}">
                          <a16:colId xmlns:a16="http://schemas.microsoft.com/office/drawing/2014/main" val="1624707870"/>
                        </a:ext>
                      </a:extLst>
                    </a:gridCol>
                    <a:gridCol w="1450816">
                      <a:extLst>
                        <a:ext uri="{9D8B030D-6E8A-4147-A177-3AD203B41FA5}">
                          <a16:colId xmlns:a16="http://schemas.microsoft.com/office/drawing/2014/main" val="161564911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endParaRPr lang="en-GB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pristine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>
                              <a:solidFill>
                                <a:schemeClr val="tx1"/>
                              </a:solidFill>
                            </a:rPr>
                            <a:t>defect</a:t>
                          </a:r>
                        </a:p>
                      </a:txBody>
                      <a:tcPr anchor="ctr"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069928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106897" r="-256977" b="-11034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latin typeface="Monaco" pitchFamily="2" charset="77"/>
                            </a:rPr>
                            <a:t>128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solidFill>
                                <a:schemeClr val="tx1"/>
                              </a:solidFill>
                              <a:latin typeface="Monaco" pitchFamily="2" charset="77"/>
                            </a:rPr>
                            <a:t>127</a:t>
                          </a:r>
                        </a:p>
                      </a:txBody>
                      <a:tcPr anchor="ctr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2319070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lnL w="12700" cmpd="sng">
                          <a:noFill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8"/>
                          <a:stretch>
                            <a:fillRect t="-200000" r="-256977" b="-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latin typeface="Monaco" pitchFamily="2" charset="77"/>
                            </a:rPr>
                            <a:t>-1658.1268 </a:t>
                          </a:r>
                          <a:endParaRPr lang="en-GB" sz="1400" dirty="0">
                            <a:solidFill>
                              <a:schemeClr val="tx1"/>
                            </a:solidFill>
                            <a:latin typeface="Monaco" pitchFamily="2" charset="7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400" dirty="0">
                              <a:latin typeface="Monaco" pitchFamily="2" charset="77"/>
                            </a:rPr>
                            <a:t>-1641.9248 </a:t>
                          </a:r>
                          <a:endParaRPr lang="en-GB" sz="1400" dirty="0">
                            <a:solidFill>
                              <a:schemeClr val="tx1"/>
                            </a:solidFill>
                            <a:latin typeface="Monaco" pitchFamily="2" charset="77"/>
                          </a:endParaRPr>
                        </a:p>
                      </a:txBody>
                      <a:tcPr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69237024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B7F9D3D-FD12-E34D-A54C-4BB4D283AEB1}"/>
              </a:ext>
            </a:extLst>
          </p:cNvPr>
          <p:cNvCxnSpPr>
            <a:cxnSpLocks/>
          </p:cNvCxnSpPr>
          <p:nvPr/>
        </p:nvCxnSpPr>
        <p:spPr>
          <a:xfrm>
            <a:off x="10369674" y="3493097"/>
            <a:ext cx="0" cy="122961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6B11DCF-8A37-830C-C8C5-AAD017BF62A3}"/>
              </a:ext>
            </a:extLst>
          </p:cNvPr>
          <p:cNvSpPr txBox="1"/>
          <p:nvPr/>
        </p:nvSpPr>
        <p:spPr>
          <a:xfrm>
            <a:off x="10541963" y="3600076"/>
            <a:ext cx="1537849" cy="10156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GB" sz="1200" u="sng" dirty="0">
                <a:solidFill>
                  <a:schemeClr val="bg2">
                    <a:lumMod val="75000"/>
                  </a:schemeClr>
                </a:solidFill>
              </a:rPr>
              <a:t>DFT settings: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PBE with 5p6s5d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4x4x4 unit cell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5x5x5 k-points</a:t>
            </a:r>
          </a:p>
          <a:p>
            <a:r>
              <a:rPr lang="en-GB" sz="1200" dirty="0">
                <a:solidFill>
                  <a:schemeClr val="bg2">
                    <a:lumMod val="75000"/>
                  </a:schemeClr>
                </a:solidFill>
              </a:rPr>
              <a:t>450 eV cutoff</a:t>
            </a:r>
          </a:p>
        </p:txBody>
      </p:sp>
      <p:pic>
        <p:nvPicPr>
          <p:cNvPr id="45" name="output">
            <a:hlinkClick r:id="" action="ppaction://media"/>
            <a:extLst>
              <a:ext uri="{FF2B5EF4-FFF2-40B4-BE49-F238E27FC236}">
                <a16:creationId xmlns:a16="http://schemas.microsoft.com/office/drawing/2014/main" id="{CE47FD66-DA87-C499-4CD1-9D00FB67CB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46683" y="2951231"/>
            <a:ext cx="3499660" cy="349966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1AB2435-2CCA-CE24-203A-0E79BECF7BA1}"/>
              </a:ext>
            </a:extLst>
          </p:cNvPr>
          <p:cNvSpPr txBox="1"/>
          <p:nvPr/>
        </p:nvSpPr>
        <p:spPr>
          <a:xfrm>
            <a:off x="1464944" y="6374669"/>
            <a:ext cx="37517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Iso-surface scan through the electron density</a:t>
            </a:r>
          </a:p>
        </p:txBody>
      </p:sp>
    </p:spTree>
    <p:extLst>
      <p:ext uri="{BB962C8B-B14F-4D97-AF65-F5344CB8AC3E}">
        <p14:creationId xmlns:p14="http://schemas.microsoft.com/office/powerpoint/2010/main" val="3040157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34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A694F-A292-EB03-B3E2-D81F7C574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FF6A34-212B-853F-EE3B-3C1E1AD05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Defect properties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756C43-E472-1269-EFA0-6A9A45DC8011}"/>
              </a:ext>
            </a:extLst>
          </p:cNvPr>
          <p:cNvSpPr txBox="1"/>
          <p:nvPr/>
        </p:nvSpPr>
        <p:spPr>
          <a:xfrm>
            <a:off x="838201" y="1113592"/>
            <a:ext cx="102346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GB" sz="1600" dirty="0"/>
              <a:t>In the 1970s, it was hotly debated what the most stable interstitial defect configuration in BCC transition metals is. In 2006-2007, DFT calculations demonstrated it to be the &lt;111&gt; “crowdion” configuration</a:t>
            </a:r>
            <a:r>
              <a:rPr lang="en-GB" sz="1600" dirty="0">
                <a:solidFill>
                  <a:srgbClr val="C00000"/>
                </a:solidFill>
              </a:rPr>
              <a:t> (exceptions: Fe &amp; Cr)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CEB0EE-0A87-0C92-431B-BFEAA333B530}"/>
              </a:ext>
            </a:extLst>
          </p:cNvPr>
          <p:cNvSpPr/>
          <p:nvPr/>
        </p:nvSpPr>
        <p:spPr>
          <a:xfrm>
            <a:off x="1181547" y="6104921"/>
            <a:ext cx="3641442" cy="2769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</a:rPr>
              <a:t>P. M. </a:t>
            </a:r>
            <a:r>
              <a:rPr lang="en-GB" sz="1200" dirty="0" err="1">
                <a:latin typeface="Arial" panose="020B0604020202020204" pitchFamily="34" charset="0"/>
              </a:rPr>
              <a:t>Derlet</a:t>
            </a:r>
            <a:r>
              <a:rPr lang="en-GB" sz="1200" dirty="0">
                <a:latin typeface="Arial" panose="020B0604020202020204" pitchFamily="34" charset="0"/>
              </a:rPr>
              <a:t> et al. (2007), PRB 76.5: 054107</a:t>
            </a:r>
            <a:endParaRPr lang="en-GB" sz="1200" dirty="0"/>
          </a:p>
        </p:txBody>
      </p:sp>
      <p:pic>
        <p:nvPicPr>
          <p:cNvPr id="5" name="Picture 4" descr="A diagram of a molecule&#10;&#10;AI-generated content may be incorrect.">
            <a:extLst>
              <a:ext uri="{FF2B5EF4-FFF2-40B4-BE49-F238E27FC236}">
                <a16:creationId xmlns:a16="http://schemas.microsoft.com/office/drawing/2014/main" id="{CBF10379-019A-4FFE-A4BF-89E51911E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56" y="1805785"/>
            <a:ext cx="4345624" cy="41917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F6DB38-40C3-579D-CCB7-7427A7CA4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2040396"/>
            <a:ext cx="5156200" cy="329561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4C1E10F-5E37-AFB7-9503-6651DB1875D7}"/>
              </a:ext>
            </a:extLst>
          </p:cNvPr>
          <p:cNvSpPr/>
          <p:nvPr/>
        </p:nvSpPr>
        <p:spPr>
          <a:xfrm>
            <a:off x="6781800" y="5467409"/>
            <a:ext cx="3641441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Arial" panose="020B0604020202020204" pitchFamily="34" charset="0"/>
              </a:rPr>
              <a:t>D. Nguyen-Manh et al. (2006), PRB 73: 020101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725946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F64C9-C8DC-3365-2E33-FFA1860C4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46D9B32-2A52-9759-FF6A-016C9FDFF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50" y="248519"/>
            <a:ext cx="9455258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Excited states in DFT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363861-DA6C-9E2F-BC60-9E1A7DEC68A3}"/>
              </a:ext>
            </a:extLst>
          </p:cNvPr>
          <p:cNvSpPr txBox="1"/>
          <p:nvPr/>
        </p:nvSpPr>
        <p:spPr>
          <a:xfrm>
            <a:off x="435245" y="1113592"/>
            <a:ext cx="10234611" cy="6873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800"/>
              </a:spcAft>
            </a:pPr>
            <a:r>
              <a:rPr lang="en-GB" sz="1600" dirty="0"/>
              <a:t>It is possible to formulate an equivalent Hohenberg-Kohn theorem for a time-dependent system (TD-DFT). </a:t>
            </a:r>
          </a:p>
          <a:p>
            <a:pPr lvl="1">
              <a:spcAft>
                <a:spcPts val="800"/>
              </a:spcAft>
            </a:pPr>
            <a:r>
              <a:rPr lang="en-GB" sz="1600" dirty="0"/>
              <a:t>If the nuclear potential is suddenly perturbed, we see the following response in the electron density: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6F678-065F-58AA-2A8B-B557088A8E32}"/>
                  </a:ext>
                </a:extLst>
              </p:cNvPr>
              <p:cNvSpPr txBox="1"/>
              <p:nvPr/>
            </p:nvSpPr>
            <p:spPr>
              <a:xfrm>
                <a:off x="2822400" y="3047403"/>
                <a:ext cx="3524618" cy="6458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p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nary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𝜒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GB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GB" sz="16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  <m:sup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b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676F678-065F-58AA-2A8B-B557088A8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400" y="3047403"/>
                <a:ext cx="3524618" cy="645818"/>
              </a:xfrm>
              <a:prstGeom prst="rect">
                <a:avLst/>
              </a:prstGeom>
              <a:blipFill>
                <a:blip r:embed="rId3"/>
                <a:stretch>
                  <a:fillRect l="-1079" t="-156863" r="-1799" b="-2137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0F9F3-E3EC-0492-446B-466A261D7FE8}"/>
                  </a:ext>
                </a:extLst>
              </p:cNvPr>
              <p:cNvSpPr txBox="1"/>
              <p:nvPr/>
            </p:nvSpPr>
            <p:spPr>
              <a:xfrm>
                <a:off x="2110475" y="2616119"/>
                <a:ext cx="4895571" cy="2628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</a:rPr>
                          <m:t>KS</m:t>
                        </m:r>
                      </m:sub>
                    </m:sSub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)+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GB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6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600" dirty="0"/>
                  <a:t>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p>
                        <m:d>
                          <m:dPr>
                            <m:ctrlP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lit/>
                      </m:rPr>
                      <a:rPr lang="en-GB" sz="1600" b="0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9B0F9F3-E3EC-0492-446B-466A261D7F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0475" y="2616119"/>
                <a:ext cx="4895571" cy="262892"/>
              </a:xfrm>
              <a:prstGeom prst="rect">
                <a:avLst/>
              </a:prstGeom>
              <a:blipFill>
                <a:blip r:embed="rId4"/>
                <a:stretch>
                  <a:fillRect l="-1554" r="-1295" b="-318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6FA0A9-92E0-8413-1A6E-A28265EDB2BF}"/>
                  </a:ext>
                </a:extLst>
              </p:cNvPr>
              <p:cNvSpPr txBox="1"/>
              <p:nvPr/>
            </p:nvSpPr>
            <p:spPr>
              <a:xfrm>
                <a:off x="3055926" y="2042547"/>
                <a:ext cx="3004669" cy="3075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(0)</m:t>
                          </m:r>
                        </m:sup>
                      </m:sSubSup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6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Θ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sSubSup>
                        <m:sSubSup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66FA0A9-92E0-8413-1A6E-A28265EDB2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926" y="2042547"/>
                <a:ext cx="3004669" cy="307585"/>
              </a:xfrm>
              <a:prstGeom prst="rect">
                <a:avLst/>
              </a:prstGeom>
              <a:blipFill>
                <a:blip r:embed="rId5"/>
                <a:stretch>
                  <a:fillRect l="-1261" t="-3846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363D3E8A-602D-4EBD-5A4B-D61D448D01F9}"/>
              </a:ext>
            </a:extLst>
          </p:cNvPr>
          <p:cNvSpPr/>
          <p:nvPr/>
        </p:nvSpPr>
        <p:spPr>
          <a:xfrm rot="16200000">
            <a:off x="4853248" y="3136478"/>
            <a:ext cx="137705" cy="944942"/>
          </a:xfrm>
          <a:prstGeom prst="leftBrace">
            <a:avLst>
              <a:gd name="adj1" fmla="val 79276"/>
              <a:gd name="adj2" fmla="val 50000"/>
            </a:avLst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17A370-E0E6-26BD-4D53-8EDF55F53237}"/>
              </a:ext>
            </a:extLst>
          </p:cNvPr>
          <p:cNvSpPr txBox="1"/>
          <p:nvPr/>
        </p:nvSpPr>
        <p:spPr>
          <a:xfrm>
            <a:off x="2768617" y="3709668"/>
            <a:ext cx="42831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the poles of the response function represent excited states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D066A4-3A25-3209-BC15-5B56C554E37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9701"/>
          <a:stretch/>
        </p:blipFill>
        <p:spPr>
          <a:xfrm>
            <a:off x="8078095" y="2771376"/>
            <a:ext cx="2216313" cy="35250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34D20B-AF09-89AA-AB08-7000D5927144}"/>
              </a:ext>
            </a:extLst>
          </p:cNvPr>
          <p:cNvSpPr txBox="1"/>
          <p:nvPr/>
        </p:nvSpPr>
        <p:spPr>
          <a:xfrm>
            <a:off x="435244" y="5279604"/>
            <a:ext cx="6833462" cy="93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800"/>
              </a:spcAft>
            </a:pPr>
            <a:r>
              <a:rPr lang="en-GB" sz="1600" dirty="0"/>
              <a:t>Using these techniques, we can compute:</a:t>
            </a:r>
          </a:p>
          <a:p>
            <a:pPr marL="742950" lvl="1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GB" sz="1600" dirty="0"/>
              <a:t>Excitation energies, </a:t>
            </a:r>
            <a:r>
              <a:rPr lang="en-GB" sz="1600" dirty="0" err="1"/>
              <a:t>photoabsorption</a:t>
            </a:r>
            <a:r>
              <a:rPr lang="en-GB" sz="1600" dirty="0"/>
              <a:t> spectra, magnetic and electric field response, frequency-dependent polarizabilities, …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23D212-D83B-70F8-DB5A-8CC48EAB787E}"/>
              </a:ext>
            </a:extLst>
          </p:cNvPr>
          <p:cNvSpPr txBox="1"/>
          <p:nvPr/>
        </p:nvSpPr>
        <p:spPr>
          <a:xfrm>
            <a:off x="435244" y="4340748"/>
            <a:ext cx="7422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Aft>
                <a:spcPts val="800"/>
              </a:spcAft>
            </a:pPr>
            <a:r>
              <a:rPr lang="en-GB" sz="1600" dirty="0"/>
              <a:t>If a stronger perturbation needs to be simulated, we can also explicitly propagate the time-dependent Kohn-Sham equation (time-propagated DFT).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D1FFFD-938C-5573-5E64-79A6E4722E41}"/>
              </a:ext>
            </a:extLst>
          </p:cNvPr>
          <p:cNvSpPr txBox="1"/>
          <p:nvPr/>
        </p:nvSpPr>
        <p:spPr>
          <a:xfrm>
            <a:off x="7671662" y="6387260"/>
            <a:ext cx="3691637" cy="276999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M. Boleininger and A.P. Horsfield (2017), JCP 147.4</a:t>
            </a:r>
          </a:p>
        </p:txBody>
      </p:sp>
    </p:spTree>
    <p:extLst>
      <p:ext uri="{BB962C8B-B14F-4D97-AF65-F5344CB8AC3E}">
        <p14:creationId xmlns:p14="http://schemas.microsoft.com/office/powerpoint/2010/main" val="88410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550F2-3C47-9F9D-B62F-DD35EF0FD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DE8F1CE-F764-D9E2-5815-0148EFC75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97917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Density functional theory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595598-FE36-A739-C3A9-F569B8B32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11111"/>
            <a:ext cx="6815545" cy="33703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18493-1888-CB23-9EB7-FE563D19D6EC}"/>
              </a:ext>
            </a:extLst>
          </p:cNvPr>
          <p:cNvSpPr txBox="1"/>
          <p:nvPr/>
        </p:nvSpPr>
        <p:spPr>
          <a:xfrm>
            <a:off x="1905280" y="5263200"/>
            <a:ext cx="49640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R. Haunschild et al. (2016), Journal of Cheminformatics 8: 52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2E4036-EEAF-5A9B-EE6D-55D66A281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455" y="1295013"/>
            <a:ext cx="3805713" cy="307280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18260AB-5076-E105-2160-918120F4DB9E}"/>
              </a:ext>
            </a:extLst>
          </p:cNvPr>
          <p:cNvSpPr txBox="1"/>
          <p:nvPr/>
        </p:nvSpPr>
        <p:spPr>
          <a:xfrm>
            <a:off x="8069455" y="4498803"/>
            <a:ext cx="328434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400" dirty="0"/>
              <a:t>The Nobel Prize in Chemistry 1998 was divided equally between Walter Kohn "for his development of the density-functional theory" and John A. </a:t>
            </a:r>
            <a:r>
              <a:rPr lang="en-GB" sz="1400" dirty="0" err="1"/>
              <a:t>Pople</a:t>
            </a:r>
            <a:r>
              <a:rPr lang="en-GB" sz="1400" dirty="0"/>
              <a:t> "for his development of computational methods in quantum chemistry" 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C0A68D84-CA30-57FE-69D5-856BB5525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3404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98533E-51AD-0F98-6C65-A844AFB70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8CB2C84-CFDB-0D39-32A8-C1E1F7DA1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97917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Density functional theory</a:t>
            </a:r>
          </a:p>
        </p:txBody>
      </p:sp>
      <p:sp>
        <p:nvSpPr>
          <p:cNvPr id="2" name="Content Placeholder 19">
            <a:extLst>
              <a:ext uri="{FF2B5EF4-FFF2-40B4-BE49-F238E27FC236}">
                <a16:creationId xmlns:a16="http://schemas.microsoft.com/office/drawing/2014/main" id="{94C534AD-AF36-782B-A193-11A81B790063}"/>
              </a:ext>
            </a:extLst>
          </p:cNvPr>
          <p:cNvSpPr txBox="1">
            <a:spLocks/>
          </p:cNvSpPr>
          <p:nvPr/>
        </p:nvSpPr>
        <p:spPr>
          <a:xfrm>
            <a:off x="3114040" y="4525117"/>
            <a:ext cx="5963920" cy="14681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250000"/>
              </a:lnSpc>
              <a:buNone/>
            </a:pPr>
            <a:r>
              <a:rPr lang="en-GB" sz="1800" dirty="0"/>
              <a:t>To map a complex system to a simple system.</a:t>
            </a:r>
          </a:p>
          <a:p>
            <a:pPr marL="0" indent="0" algn="ctr">
              <a:buNone/>
            </a:pPr>
            <a:r>
              <a:rPr lang="en-GB" sz="1800" dirty="0"/>
              <a:t>interacting electrons </a:t>
            </a:r>
            <a:r>
              <a:rPr lang="en-GB" sz="1800" dirty="0">
                <a:sym typeface="Wingdings" panose="05000000000000000000" pitchFamily="2" charset="2"/>
              </a:rPr>
              <a:t> non-interacting electrons</a:t>
            </a:r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6E853ABA-3AFC-9ECC-3A8F-AA206D778ABB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/>
              <a:t>Courtesy of Pui-Wai (Leo) Ma</a:t>
            </a:r>
          </a:p>
        </p:txBody>
      </p:sp>
      <p:pic>
        <p:nvPicPr>
          <p:cNvPr id="10" name="Picture 4" descr="Cute Baby Cat ❤️🐈😻 | Cute kitten pics, Kittens cutest, Baby cats">
            <a:extLst>
              <a:ext uri="{FF2B5EF4-FFF2-40B4-BE49-F238E27FC236}">
                <a16:creationId xmlns:a16="http://schemas.microsoft.com/office/drawing/2014/main" id="{BD6596B4-120A-C77E-9C58-8ECF86A1D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269" y="1526170"/>
            <a:ext cx="17430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13CBC6-BD89-8D3E-55B1-15AFF0D3B49C}"/>
              </a:ext>
            </a:extLst>
          </p:cNvPr>
          <p:cNvCxnSpPr>
            <a:cxnSpLocks/>
          </p:cNvCxnSpPr>
          <p:nvPr/>
        </p:nvCxnSpPr>
        <p:spPr>
          <a:xfrm>
            <a:off x="5013960" y="2837273"/>
            <a:ext cx="1610360" cy="0"/>
          </a:xfrm>
          <a:prstGeom prst="straightConnector1">
            <a:avLst/>
          </a:prstGeom>
          <a:ln w="25400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4D3B0634-D10D-ADC4-4F28-5E6EED88D795}"/>
              </a:ext>
            </a:extLst>
          </p:cNvPr>
          <p:cNvSpPr/>
          <p:nvPr/>
        </p:nvSpPr>
        <p:spPr>
          <a:xfrm>
            <a:off x="7172947" y="2250243"/>
            <a:ext cx="1432560" cy="1259840"/>
          </a:xfrm>
          <a:prstGeom prst="ellipse">
            <a:avLst/>
          </a:prstGeom>
          <a:solidFill>
            <a:srgbClr val="E9E1D2"/>
          </a:solidFill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Isosceles Triangle 10">
            <a:extLst>
              <a:ext uri="{FF2B5EF4-FFF2-40B4-BE49-F238E27FC236}">
                <a16:creationId xmlns:a16="http://schemas.microsoft.com/office/drawing/2014/main" id="{F4A7B52C-82B0-A493-AAAE-A07C7A9AE374}"/>
              </a:ext>
            </a:extLst>
          </p:cNvPr>
          <p:cNvSpPr/>
          <p:nvPr/>
        </p:nvSpPr>
        <p:spPr>
          <a:xfrm rot="2768108">
            <a:off x="8356966" y="2251605"/>
            <a:ext cx="341076" cy="263054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CC3E1EE-1F9C-1895-1D4A-456A682962CB}"/>
              </a:ext>
            </a:extLst>
          </p:cNvPr>
          <p:cNvSpPr/>
          <p:nvPr/>
        </p:nvSpPr>
        <p:spPr>
          <a:xfrm rot="19496976">
            <a:off x="7184168" y="2169932"/>
            <a:ext cx="341076" cy="263054"/>
          </a:xfrm>
          <a:prstGeom prst="triangl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A3D18DF-40A6-D319-DB62-178DEF68B44E}"/>
              </a:ext>
            </a:extLst>
          </p:cNvPr>
          <p:cNvSpPr/>
          <p:nvPr/>
        </p:nvSpPr>
        <p:spPr>
          <a:xfrm>
            <a:off x="7569852" y="2835858"/>
            <a:ext cx="177800" cy="1727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88064C-2788-27C6-48B2-F917AD978C90}"/>
              </a:ext>
            </a:extLst>
          </p:cNvPr>
          <p:cNvSpPr/>
          <p:nvPr/>
        </p:nvSpPr>
        <p:spPr>
          <a:xfrm>
            <a:off x="8055657" y="2837273"/>
            <a:ext cx="177800" cy="17272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509892-D28B-DD52-1064-7D6839FB319A}"/>
              </a:ext>
            </a:extLst>
          </p:cNvPr>
          <p:cNvCxnSpPr/>
          <p:nvPr/>
        </p:nvCxnSpPr>
        <p:spPr>
          <a:xfrm flipV="1">
            <a:off x="7747653" y="3225603"/>
            <a:ext cx="141575" cy="72552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E5274D5-25B5-D94A-4340-8145974E7928}"/>
              </a:ext>
            </a:extLst>
          </p:cNvPr>
          <p:cNvCxnSpPr/>
          <p:nvPr/>
        </p:nvCxnSpPr>
        <p:spPr>
          <a:xfrm flipH="1" flipV="1">
            <a:off x="7889227" y="3223055"/>
            <a:ext cx="111760" cy="75101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Isosceles Triangle 18">
            <a:extLst>
              <a:ext uri="{FF2B5EF4-FFF2-40B4-BE49-F238E27FC236}">
                <a16:creationId xmlns:a16="http://schemas.microsoft.com/office/drawing/2014/main" id="{D0737844-D690-4D3C-28D0-C6C066F92C4E}"/>
              </a:ext>
            </a:extLst>
          </p:cNvPr>
          <p:cNvSpPr/>
          <p:nvPr/>
        </p:nvSpPr>
        <p:spPr>
          <a:xfrm rot="10800000">
            <a:off x="7793327" y="3104767"/>
            <a:ext cx="188271" cy="118910"/>
          </a:xfrm>
          <a:prstGeom prst="triangle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1F97205-0CA3-F4C7-E33D-81B95D1DF89F}"/>
              </a:ext>
            </a:extLst>
          </p:cNvPr>
          <p:cNvSpPr txBox="1"/>
          <p:nvPr/>
        </p:nvSpPr>
        <p:spPr>
          <a:xfrm>
            <a:off x="2925940" y="4158245"/>
            <a:ext cx="1565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“It’s a cat!”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96B338-4435-F618-E0B0-2C9037AE0A92}"/>
              </a:ext>
            </a:extLst>
          </p:cNvPr>
          <p:cNvSpPr txBox="1"/>
          <p:nvPr/>
        </p:nvSpPr>
        <p:spPr>
          <a:xfrm>
            <a:off x="7104596" y="4158245"/>
            <a:ext cx="15657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/>
              <a:t>“It’s a cat!”</a:t>
            </a:r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AECCF-8F89-C580-A22A-52DFB031A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9466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46449-FC2A-C16D-73E4-705FA6BAB9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A4421EBD-FDA7-4E88-9ADF-97BABDF20F17}"/>
              </a:ext>
            </a:extLst>
          </p:cNvPr>
          <p:cNvSpPr txBox="1"/>
          <p:nvPr/>
        </p:nvSpPr>
        <p:spPr>
          <a:xfrm>
            <a:off x="3196805" y="6096867"/>
            <a:ext cx="125895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kinetic energy</a:t>
            </a:r>
            <a:endParaRPr lang="en-GB" sz="14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0CECC57-8BFF-C9D2-1C14-D24F85DED371}"/>
              </a:ext>
            </a:extLst>
          </p:cNvPr>
          <p:cNvSpPr txBox="1"/>
          <p:nvPr/>
        </p:nvSpPr>
        <p:spPr>
          <a:xfrm>
            <a:off x="4621413" y="6096867"/>
            <a:ext cx="15549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e-e repulsion &amp; Pauli exclusion</a:t>
            </a:r>
            <a:endParaRPr lang="en-GB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5F7CFE5-7A7E-4259-B43F-E626CF1B7C5F}"/>
              </a:ext>
            </a:extLst>
          </p:cNvPr>
          <p:cNvSpPr txBox="1"/>
          <p:nvPr/>
        </p:nvSpPr>
        <p:spPr>
          <a:xfrm>
            <a:off x="6258855" y="6096867"/>
            <a:ext cx="155499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e-nuclei attraction</a:t>
            </a:r>
            <a:endParaRPr lang="en-GB" sz="140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4CC331-DCCD-12F5-CDAD-1E7EB247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Hohenberg-Kohn theorems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48777F-78E0-EAAA-BCF4-E904076A1A0B}"/>
                  </a:ext>
                </a:extLst>
              </p:cNvPr>
              <p:cNvSpPr txBox="1"/>
              <p:nvPr/>
            </p:nvSpPr>
            <p:spPr>
              <a:xfrm>
                <a:off x="1006056" y="1117613"/>
                <a:ext cx="10265908" cy="6188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GB" sz="1600" baseline="300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st</a:t>
                </a: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H-K theorem: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1600">
                            <a:latin typeface="Cambria Math" panose="02040503050406030204" pitchFamily="18" charset="0"/>
                          </a:rPr>
                          <m:t>Ψ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GB" sz="16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sz="1600" b="1" i="1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GB" sz="16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GB" sz="160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GB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be an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-body WF in the ground state. There exists a </a:t>
                </a:r>
                <a:r>
                  <a:rPr lang="en-GB" sz="1600" u="sng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unique</a:t>
                </a: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corresponding electron density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GB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that has </a:t>
                </a:r>
                <a:r>
                  <a:rPr lang="en-GB" sz="1600" u="sng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identical</a:t>
                </a: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properties, defined as: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048777F-78E0-EAAA-BCF4-E904076A1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056" y="1117613"/>
                <a:ext cx="10265908" cy="618824"/>
              </a:xfrm>
              <a:prstGeom prst="rect">
                <a:avLst/>
              </a:prstGeom>
              <a:blipFill>
                <a:blip r:embed="rId3"/>
                <a:stretch>
                  <a:fillRect l="-371" r="-371"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037F58-4735-AF90-D41E-D90661738574}"/>
                  </a:ext>
                </a:extLst>
              </p:cNvPr>
              <p:cNvSpPr txBox="1"/>
              <p:nvPr/>
            </p:nvSpPr>
            <p:spPr>
              <a:xfrm>
                <a:off x="2252207" y="1808138"/>
                <a:ext cx="8028320" cy="8188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8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𝑁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800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GB" sz="18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GB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GB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GB" b="1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GB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GB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8037F58-4735-AF90-D41E-D906617385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2207" y="1808138"/>
                <a:ext cx="8028320" cy="818814"/>
              </a:xfrm>
              <a:prstGeom prst="rect">
                <a:avLst/>
              </a:prstGeom>
              <a:blipFill>
                <a:blip r:embed="rId4"/>
                <a:stretch>
                  <a:fillRect t="-132308" b="-190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524071C-39A2-B10A-B6BF-0EE359B5F134}"/>
              </a:ext>
            </a:extLst>
          </p:cNvPr>
          <p:cNvSpPr txBox="1"/>
          <p:nvPr/>
        </p:nvSpPr>
        <p:spPr>
          <a:xfrm>
            <a:off x="1006056" y="2635311"/>
            <a:ext cx="10775011" cy="349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16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 this uniqueness, the WF may be expressed as dependent on the density function, and the other way around: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F005D390-D896-7ABE-3DD8-90EC0B00D38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37230" y="3159740"/>
                <a:ext cx="2679700" cy="33169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m:rPr>
                          <m:sty m:val="p"/>
                        </m:rPr>
                        <a:rPr lang="en-GB" sz="1600" b="0" i="0" smtClean="0">
                          <a:latin typeface="Cambria Math" panose="02040503050406030204" pitchFamily="18" charset="0"/>
                        </a:rPr>
                        <m:t>Ψ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]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,…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0" name="Content Placeholder 1">
                <a:extLst>
                  <a:ext uri="{FF2B5EF4-FFF2-40B4-BE49-F238E27FC236}">
                    <a16:creationId xmlns:a16="http://schemas.microsoft.com/office/drawing/2014/main" id="{F005D390-D896-7ABE-3DD8-90EC0B00D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7230" y="3159740"/>
                <a:ext cx="2679700" cy="331699"/>
              </a:xfrm>
              <a:prstGeom prst="rect">
                <a:avLst/>
              </a:prstGeom>
              <a:blipFill>
                <a:blip r:embed="rId5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783FE9BD-3F16-6847-342B-E5B4978C59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14590" y="3165262"/>
                <a:ext cx="1601717" cy="33169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](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2" name="Content Placeholder 1">
                <a:extLst>
                  <a:ext uri="{FF2B5EF4-FFF2-40B4-BE49-F238E27FC236}">
                    <a16:creationId xmlns:a16="http://schemas.microsoft.com/office/drawing/2014/main" id="{783FE9BD-3F16-6847-342B-E5B4978C5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4590" y="3165262"/>
                <a:ext cx="1601717" cy="331699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D94487-9027-D075-3C0E-02F242EC035F}"/>
              </a:ext>
            </a:extLst>
          </p:cNvPr>
          <p:cNvCxnSpPr>
            <a:cxnSpLocks/>
          </p:cNvCxnSpPr>
          <p:nvPr/>
        </p:nvCxnSpPr>
        <p:spPr>
          <a:xfrm flipV="1">
            <a:off x="5623026" y="3313974"/>
            <a:ext cx="795661" cy="6639"/>
          </a:xfrm>
          <a:prstGeom prst="straightConnector1">
            <a:avLst/>
          </a:prstGeom>
          <a:ln w="38100">
            <a:solidFill>
              <a:srgbClr val="00B0F0">
                <a:alpha val="60000"/>
              </a:srgbClr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C5C5DD0-9924-89C9-F3E4-57D6866536F7}"/>
              </a:ext>
            </a:extLst>
          </p:cNvPr>
          <p:cNvSpPr txBox="1"/>
          <p:nvPr/>
        </p:nvSpPr>
        <p:spPr>
          <a:xfrm>
            <a:off x="1089980" y="3716382"/>
            <a:ext cx="10775011" cy="349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GB" sz="16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Therefore, the expected value of an observable of the ground-state is also a functional of the density: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ontent Placeholder 1">
                <a:extLst>
                  <a:ext uri="{FF2B5EF4-FFF2-40B4-BE49-F238E27FC236}">
                    <a16:creationId xmlns:a16="http://schemas.microsoft.com/office/drawing/2014/main" id="{53FB195F-C3AA-DE62-6CE5-6C115967FFE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21413" y="4190739"/>
                <a:ext cx="2791134" cy="33169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begChr m:val="|"/>
                              <m:endChr m:val="|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̂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≡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36" name="Content Placeholder 1">
                <a:extLst>
                  <a:ext uri="{FF2B5EF4-FFF2-40B4-BE49-F238E27FC236}">
                    <a16:creationId xmlns:a16="http://schemas.microsoft.com/office/drawing/2014/main" id="{53FB195F-C3AA-DE62-6CE5-6C115967FF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413" y="4190739"/>
                <a:ext cx="2791134" cy="331699"/>
              </a:xfrm>
              <a:prstGeom prst="rect">
                <a:avLst/>
              </a:prstGeom>
              <a:blipFill>
                <a:blip r:embed="rId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8D1164-805B-2E26-4303-EE524D6255C5}"/>
                  </a:ext>
                </a:extLst>
              </p:cNvPr>
              <p:cNvSpPr txBox="1"/>
              <p:nvPr/>
            </p:nvSpPr>
            <p:spPr>
              <a:xfrm>
                <a:off x="1089981" y="4704220"/>
                <a:ext cx="9805305" cy="6198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GB" sz="1600" baseline="300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nd</a:t>
                </a: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H-K theorem: The ground-state density is the one minimising the total energy functional. </a:t>
                </a:r>
              </a:p>
              <a:p>
                <a:pPr>
                  <a:lnSpc>
                    <a:spcPct val="110000"/>
                  </a:lnSpc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However, do note that we have not yet discovered any exact closed-form expressions for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68D1164-805B-2E26-4303-EE524D6255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981" y="4704220"/>
                <a:ext cx="9805305" cy="619850"/>
              </a:xfrm>
              <a:prstGeom prst="rect">
                <a:avLst/>
              </a:prstGeom>
              <a:blipFill>
                <a:blip r:embed="rId8"/>
                <a:stretch>
                  <a:fillRect l="-259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8F0FF9A-0F26-3128-F64E-C41D082C7EA0}"/>
              </a:ext>
            </a:extLst>
          </p:cNvPr>
          <p:cNvCxnSpPr/>
          <p:nvPr/>
        </p:nvCxnSpPr>
        <p:spPr>
          <a:xfrm flipH="1">
            <a:off x="4315823" y="5851234"/>
            <a:ext cx="578603" cy="277716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EE1564-FFF9-AF2B-3756-D4C1B227A6B8}"/>
              </a:ext>
            </a:extLst>
          </p:cNvPr>
          <p:cNvCxnSpPr>
            <a:cxnSpLocks/>
          </p:cNvCxnSpPr>
          <p:nvPr/>
        </p:nvCxnSpPr>
        <p:spPr>
          <a:xfrm flipH="1">
            <a:off x="5225730" y="5851206"/>
            <a:ext cx="101762" cy="277744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DE970D5-BED7-07AB-F0C5-043E0A13AC7D}"/>
              </a:ext>
            </a:extLst>
          </p:cNvPr>
          <p:cNvCxnSpPr>
            <a:cxnSpLocks/>
          </p:cNvCxnSpPr>
          <p:nvPr/>
        </p:nvCxnSpPr>
        <p:spPr>
          <a:xfrm flipH="1" flipV="1">
            <a:off x="5855769" y="5827219"/>
            <a:ext cx="537793" cy="301731"/>
          </a:xfrm>
          <a:prstGeom prst="line">
            <a:avLst/>
          </a:prstGeom>
          <a:ln w="254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Content Placeholder 1">
                <a:extLst>
                  <a:ext uri="{FF2B5EF4-FFF2-40B4-BE49-F238E27FC236}">
                    <a16:creationId xmlns:a16="http://schemas.microsoft.com/office/drawing/2014/main" id="{46DA1121-FC65-6978-D1B9-3ACC8770E8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8363" y="5406013"/>
                <a:ext cx="7525486" cy="55624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⟨"/>
                          <m:endChr m:val="⟩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acc>
                                <m:accPr>
                                  <m:chr m:val="̂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</m:acc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acc>
                                <m:accPr>
                                  <m:chr m:val="̂"/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</m:acc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b="0" i="1" smtClean="0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GB" sz="1600" b="0" i="0" smtClean="0">
                                      <a:latin typeface="Cambria Math" panose="02040503050406030204" pitchFamily="18" charset="0"/>
                                    </a:rPr>
                                    <m:t>ext</m:t>
                                  </m:r>
                                </m:sub>
                              </m:s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Ψ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 xmlns="">
          <p:sp>
            <p:nvSpPr>
              <p:cNvPr id="51" name="Content Placeholder 1">
                <a:extLst>
                  <a:ext uri="{FF2B5EF4-FFF2-40B4-BE49-F238E27FC236}">
                    <a16:creationId xmlns:a16="http://schemas.microsoft.com/office/drawing/2014/main" id="{46DA1121-FC65-6978-D1B9-3ACC8770E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8363" y="5406013"/>
                <a:ext cx="7525486" cy="556247"/>
              </a:xfrm>
              <a:prstGeom prst="rect">
                <a:avLst/>
              </a:prstGeom>
              <a:blipFill>
                <a:blip r:embed="rId9"/>
                <a:stretch>
                  <a:fillRect t="-175556" b="-25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0CD86AC-860F-14D5-DC68-82A1EC5C53C2}"/>
              </a:ext>
            </a:extLst>
          </p:cNvPr>
          <p:cNvSpPr txBox="1"/>
          <p:nvPr/>
        </p:nvSpPr>
        <p:spPr>
          <a:xfrm>
            <a:off x="8027103" y="116253"/>
            <a:ext cx="4040570" cy="2774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P. Hohenberg and W. Kohn (1964), Phys. Rev. </a:t>
            </a:r>
            <a:r>
              <a:rPr lang="en-GB" sz="1200" b="1" dirty="0"/>
              <a:t>136</a:t>
            </a:r>
            <a:r>
              <a:rPr lang="en-GB" sz="1200" dirty="0"/>
              <a:t>: B864</a:t>
            </a:r>
            <a:endParaRPr lang="en-GB" sz="12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99674-2842-4C6E-BE1A-78559CDCF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793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6" grpId="0"/>
      <p:bldP spid="49" grpId="0"/>
      <p:bldP spid="37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8EF56-B0B1-4E00-0C46-178FB2B9E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053EB470-52CE-F829-DB88-751871AC1F4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2257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3849" t="18784" r="22832" b="17306"/>
          <a:stretch/>
        </p:blipFill>
        <p:spPr>
          <a:xfrm>
            <a:off x="6911458" y="2229355"/>
            <a:ext cx="2146220" cy="2146091"/>
          </a:xfrm>
          <a:prstGeom prst="rect">
            <a:avLst/>
          </a:prstGeom>
          <a:noFill/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377A118-5E53-ED29-4860-01DE3CA7A0F7}"/>
              </a:ext>
            </a:extLst>
          </p:cNvPr>
          <p:cNvGrpSpPr/>
          <p:nvPr/>
        </p:nvGrpSpPr>
        <p:grpSpPr>
          <a:xfrm>
            <a:off x="7351316" y="2843207"/>
            <a:ext cx="1435161" cy="1163790"/>
            <a:chOff x="9573370" y="2544771"/>
            <a:chExt cx="1718466" cy="1393525"/>
          </a:xfrm>
        </p:grpSpPr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413C4C6E-E88E-1A4A-1076-FBC0AFA2F8E1}"/>
                </a:ext>
              </a:extLst>
            </p:cNvPr>
            <p:cNvSpPr/>
            <p:nvPr/>
          </p:nvSpPr>
          <p:spPr>
            <a:xfrm flipV="1">
              <a:off x="11150039" y="2952813"/>
              <a:ext cx="141797" cy="1417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2D79BA1F-6EDE-4F2D-2ED9-B9D9B3A42001}"/>
                </a:ext>
              </a:extLst>
            </p:cNvPr>
            <p:cNvSpPr/>
            <p:nvPr/>
          </p:nvSpPr>
          <p:spPr>
            <a:xfrm flipV="1">
              <a:off x="9573370" y="3796499"/>
              <a:ext cx="141797" cy="1417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C1618077-E876-5571-87B7-08EEC7A3A78D}"/>
                </a:ext>
              </a:extLst>
            </p:cNvPr>
            <p:cNvSpPr/>
            <p:nvPr/>
          </p:nvSpPr>
          <p:spPr>
            <a:xfrm flipV="1">
              <a:off x="11079140" y="2544771"/>
              <a:ext cx="141797" cy="1417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C22949A-373A-949D-C05A-71DDEEDC9C0E}"/>
                </a:ext>
              </a:extLst>
            </p:cNvPr>
            <p:cNvSpPr/>
            <p:nvPr/>
          </p:nvSpPr>
          <p:spPr>
            <a:xfrm flipV="1">
              <a:off x="9573370" y="2600390"/>
              <a:ext cx="141797" cy="1417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4181E5B1-67A4-5418-9C40-B0F2F1C67B8C}"/>
                </a:ext>
              </a:extLst>
            </p:cNvPr>
            <p:cNvSpPr/>
            <p:nvPr/>
          </p:nvSpPr>
          <p:spPr>
            <a:xfrm flipV="1">
              <a:off x="10019218" y="3199245"/>
              <a:ext cx="141797" cy="1417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C28F8F8-9E65-9322-1461-AF545547FFAB}"/>
              </a:ext>
            </a:extLst>
          </p:cNvPr>
          <p:cNvGrpSpPr/>
          <p:nvPr/>
        </p:nvGrpSpPr>
        <p:grpSpPr>
          <a:xfrm>
            <a:off x="9313921" y="2367217"/>
            <a:ext cx="2146220" cy="1590539"/>
            <a:chOff x="9058257" y="1921058"/>
            <a:chExt cx="2734585" cy="2026569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FDBE2066-F055-2F34-720F-F696396575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58257" y="1921058"/>
              <a:ext cx="2734585" cy="2007907"/>
            </a:xfrm>
            <a:prstGeom prst="rect">
              <a:avLst/>
            </a:prstGeom>
          </p:spPr>
        </p:pic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C37ED12-AB1F-2A99-2D5A-D0B112D3E863}"/>
                </a:ext>
              </a:extLst>
            </p:cNvPr>
            <p:cNvSpPr/>
            <p:nvPr/>
          </p:nvSpPr>
          <p:spPr>
            <a:xfrm>
              <a:off x="9058257" y="3061352"/>
              <a:ext cx="113735" cy="886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AC96D67-7CE5-CA87-94A7-9FD472C23A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2257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3849" t="18784" r="22832" b="17306"/>
          <a:stretch/>
        </p:blipFill>
        <p:spPr>
          <a:xfrm>
            <a:off x="9356886" y="2201672"/>
            <a:ext cx="2146220" cy="2146091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C0A86B4-DCBE-D9E1-8EED-495420636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Kohn-Sham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D9DAE8-7751-C4F3-325D-7634B28C6E2A}"/>
                  </a:ext>
                </a:extLst>
              </p:cNvPr>
              <p:cNvSpPr txBox="1"/>
              <p:nvPr/>
            </p:nvSpPr>
            <p:spPr>
              <a:xfrm>
                <a:off x="529092" y="1182830"/>
                <a:ext cx="10683635" cy="6204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Using the H-K theorems, we reduced the dimensionality from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  <m:r>
                      <a:rPr lang="en-GB" sz="1600" i="1" dirty="0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GB" sz="1600" i="1" dirty="0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3</m:t>
                    </m:r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But do the functionals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exist in a form that can be derived or expressed analytically? This is an active area of research, and thus materials are modelled differently today.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6D9DAE8-7751-C4F3-325D-7634B28C6E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" y="1182830"/>
                <a:ext cx="10683635" cy="620491"/>
              </a:xfrm>
              <a:prstGeom prst="rect">
                <a:avLst/>
              </a:prstGeom>
              <a:blipFill>
                <a:blip r:embed="rId7"/>
                <a:stretch>
                  <a:fillRect l="-238" t="-2000" r="-713" b="-1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CB918A-ECBF-1B23-225E-4F14F083B42F}"/>
                  </a:ext>
                </a:extLst>
              </p:cNvPr>
              <p:cNvSpPr txBox="1"/>
              <p:nvPr/>
            </p:nvSpPr>
            <p:spPr>
              <a:xfrm>
                <a:off x="529092" y="2066784"/>
                <a:ext cx="6146028" cy="17679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10000"/>
                  </a:lnSpc>
                </a:pPr>
                <a:r>
                  <a:rPr lang="en-GB" sz="1600" u="sng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Kohn and Sham method: </a:t>
                </a:r>
              </a:p>
              <a:p>
                <a:pPr algn="just">
                  <a:lnSpc>
                    <a:spcPct val="110000"/>
                  </a:lnSpc>
                  <a:spcAft>
                    <a:spcPts val="500"/>
                  </a:spcAft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 formulation of </a:t>
                </a:r>
                <a14:m>
                  <m:oMath xmlns:m="http://schemas.openxmlformats.org/officeDocument/2006/math">
                    <m:r>
                      <a:rPr lang="en-GB" sz="160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from first principles may be impossible. Instead, consider solving the auxiliary 1-electron system in an effective potential, chosen such that the 1-electron system has the same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</a:t>
                </a:r>
              </a:p>
              <a:p>
                <a:pPr algn="just">
                  <a:lnSpc>
                    <a:spcPct val="110000"/>
                  </a:lnSpc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Then we just need to estimate the </a:t>
                </a:r>
                <a:r>
                  <a:rPr lang="en-GB" sz="1600" i="1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much smaller difference </a:t>
                </a: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between our auxiliary estimate and the exact result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BCB918A-ECBF-1B23-225E-4F14F083B4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2" y="2066784"/>
                <a:ext cx="6146028" cy="1767984"/>
              </a:xfrm>
              <a:prstGeom prst="rect">
                <a:avLst/>
              </a:prstGeom>
              <a:blipFill>
                <a:blip r:embed="rId8"/>
                <a:stretch>
                  <a:fillRect l="-412" r="-412" b="-3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2" name="Group 111">
            <a:extLst>
              <a:ext uri="{FF2B5EF4-FFF2-40B4-BE49-F238E27FC236}">
                <a16:creationId xmlns:a16="http://schemas.microsoft.com/office/drawing/2014/main" id="{CE0B6F84-804F-1ADB-4190-08F5F1E54A91}"/>
              </a:ext>
            </a:extLst>
          </p:cNvPr>
          <p:cNvGrpSpPr/>
          <p:nvPr/>
        </p:nvGrpSpPr>
        <p:grpSpPr>
          <a:xfrm>
            <a:off x="7340110" y="2388168"/>
            <a:ext cx="1322192" cy="1608392"/>
            <a:chOff x="6995814" y="2185686"/>
            <a:chExt cx="1433077" cy="174327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384E1CA3-044C-4801-ABA9-2A8D373390F6}"/>
                </a:ext>
              </a:extLst>
            </p:cNvPr>
            <p:cNvSpPr/>
            <p:nvPr/>
          </p:nvSpPr>
          <p:spPr>
            <a:xfrm flipV="1">
              <a:off x="8326648" y="2185686"/>
              <a:ext cx="102243" cy="102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2DBD9E-41FA-BC5D-91A3-C72245051973}"/>
                </a:ext>
              </a:extLst>
            </p:cNvPr>
            <p:cNvSpPr/>
            <p:nvPr/>
          </p:nvSpPr>
          <p:spPr>
            <a:xfrm flipV="1">
              <a:off x="7254820" y="2665197"/>
              <a:ext cx="102243" cy="102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27E8E69-F9F8-DD68-B34E-3BBD4B99863E}"/>
                </a:ext>
              </a:extLst>
            </p:cNvPr>
            <p:cNvSpPr/>
            <p:nvPr/>
          </p:nvSpPr>
          <p:spPr>
            <a:xfrm flipV="1">
              <a:off x="8319228" y="3238799"/>
              <a:ext cx="102243" cy="102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CE78CE4-9013-7FDE-9229-614EC6A6A7C1}"/>
                </a:ext>
              </a:extLst>
            </p:cNvPr>
            <p:cNvSpPr/>
            <p:nvPr/>
          </p:nvSpPr>
          <p:spPr>
            <a:xfrm flipV="1">
              <a:off x="6995814" y="3511286"/>
              <a:ext cx="102243" cy="102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E0FE8DD-F209-9CF3-684E-16FC315B8EC3}"/>
                </a:ext>
              </a:extLst>
            </p:cNvPr>
            <p:cNvSpPr/>
            <p:nvPr/>
          </p:nvSpPr>
          <p:spPr>
            <a:xfrm flipV="1">
              <a:off x="8002906" y="3826722"/>
              <a:ext cx="102243" cy="102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ECACA1-4A7D-C60C-0A4A-8E187B72A7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417" y="3348462"/>
              <a:ext cx="272947" cy="48815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DB803DB-2504-66CE-FED0-F72CD1D42C4D}"/>
                </a:ext>
              </a:extLst>
            </p:cNvPr>
            <p:cNvCxnSpPr>
              <a:cxnSpLocks/>
            </p:cNvCxnSpPr>
            <p:nvPr/>
          </p:nvCxnSpPr>
          <p:spPr>
            <a:xfrm>
              <a:off x="7101024" y="3576926"/>
              <a:ext cx="894093" cy="2769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EBAB6A1-DC38-7F52-3BDB-2F4833D04C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3925" y="2790443"/>
              <a:ext cx="222589" cy="71228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3F11AE35-002A-FC0F-395E-0E69EFD02E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8130" y="2248809"/>
              <a:ext cx="942296" cy="43775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0DB0477-CE43-AD08-5349-C9B7DBFD47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8088" y="3294980"/>
              <a:ext cx="1184918" cy="23006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3328D8-96D1-A677-B757-9CA223A3A2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45871" y="2775604"/>
              <a:ext cx="682607" cy="10461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9DD2611-131A-0FD4-A0F2-0BA8CC3C15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9783" y="2293326"/>
              <a:ext cx="7420" cy="93487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53CE7DC-4737-52FB-0611-2AA45783BF8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75551" y="2745926"/>
              <a:ext cx="949715" cy="51195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6D26C80-7CB4-B195-E507-EE8E504554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3604" y="2293326"/>
              <a:ext cx="1239080" cy="123166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AF611615-E435-2FB2-8037-834F5CA56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3318" y="2293326"/>
              <a:ext cx="311624" cy="152844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16244EF-CB41-C13A-EDB1-D37DF61ED5E8}"/>
              </a:ext>
            </a:extLst>
          </p:cNvPr>
          <p:cNvCxnSpPr>
            <a:cxnSpLocks/>
          </p:cNvCxnSpPr>
          <p:nvPr/>
        </p:nvCxnSpPr>
        <p:spPr>
          <a:xfrm>
            <a:off x="8622855" y="3432953"/>
            <a:ext cx="72307" cy="211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50AD124C-AB08-155E-4AF5-1B98174DF2EB}"/>
              </a:ext>
            </a:extLst>
          </p:cNvPr>
          <p:cNvSpPr txBox="1"/>
          <p:nvPr/>
        </p:nvSpPr>
        <p:spPr>
          <a:xfrm>
            <a:off x="8539333" y="3653981"/>
            <a:ext cx="658621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electrons</a:t>
            </a:r>
            <a:endParaRPr lang="en-GB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A575D2C-536B-821A-61EF-EFD7C0857CC7}"/>
                  </a:ext>
                </a:extLst>
              </p:cNvPr>
              <p:cNvSpPr txBox="1"/>
              <p:nvPr/>
            </p:nvSpPr>
            <p:spPr>
              <a:xfrm>
                <a:off x="7420133" y="2097472"/>
                <a:ext cx="13771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2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-electron system</a:t>
                </a:r>
                <a:endParaRPr lang="en-GB" sz="12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5A575D2C-536B-821A-61EF-EFD7C0857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133" y="2097472"/>
                <a:ext cx="1377175" cy="276999"/>
              </a:xfrm>
              <a:prstGeom prst="rect">
                <a:avLst/>
              </a:prstGeom>
              <a:blipFill>
                <a:blip r:embed="rId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TextBox 134">
            <a:extLst>
              <a:ext uri="{FF2B5EF4-FFF2-40B4-BE49-F238E27FC236}">
                <a16:creationId xmlns:a16="http://schemas.microsoft.com/office/drawing/2014/main" id="{B99979B1-10E7-2799-9DA8-98077AEEBA61}"/>
              </a:ext>
            </a:extLst>
          </p:cNvPr>
          <p:cNvSpPr txBox="1"/>
          <p:nvPr/>
        </p:nvSpPr>
        <p:spPr>
          <a:xfrm>
            <a:off x="9398820" y="2097472"/>
            <a:ext cx="2062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1-electron auxiliary system</a:t>
            </a:r>
            <a:endParaRPr lang="en-GB" sz="1200" dirty="0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F0C49C83-C4DE-E30F-BED6-623FC7B2D45D}"/>
              </a:ext>
            </a:extLst>
          </p:cNvPr>
          <p:cNvSpPr/>
          <p:nvPr/>
        </p:nvSpPr>
        <p:spPr>
          <a:xfrm flipV="1">
            <a:off x="11094307" y="3139669"/>
            <a:ext cx="118420" cy="11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98EC3153-35D5-E73F-E319-4F9FC2C1773C}"/>
              </a:ext>
            </a:extLst>
          </p:cNvPr>
          <p:cNvSpPr/>
          <p:nvPr/>
        </p:nvSpPr>
        <p:spPr>
          <a:xfrm flipV="1">
            <a:off x="9777566" y="3844266"/>
            <a:ext cx="118420" cy="11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6512E4E6-B7A3-F6A1-DE1B-07F55E339759}"/>
              </a:ext>
            </a:extLst>
          </p:cNvPr>
          <p:cNvSpPr/>
          <p:nvPr/>
        </p:nvSpPr>
        <p:spPr>
          <a:xfrm flipV="1">
            <a:off x="11035096" y="2798896"/>
            <a:ext cx="118420" cy="11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8DBC7AA-E246-485F-4F57-3767B43BC373}"/>
              </a:ext>
            </a:extLst>
          </p:cNvPr>
          <p:cNvSpPr/>
          <p:nvPr/>
        </p:nvSpPr>
        <p:spPr>
          <a:xfrm flipV="1">
            <a:off x="9777566" y="2845346"/>
            <a:ext cx="118420" cy="11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0F1C2814-07BA-AEB6-7D03-FA17302742D4}"/>
              </a:ext>
            </a:extLst>
          </p:cNvPr>
          <p:cNvSpPr/>
          <p:nvPr/>
        </p:nvSpPr>
        <p:spPr>
          <a:xfrm flipV="1">
            <a:off x="10149912" y="3345474"/>
            <a:ext cx="118420" cy="11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39112E3-9FB0-254B-7F05-9A84422F7B99}"/>
              </a:ext>
            </a:extLst>
          </p:cNvPr>
          <p:cNvSpPr/>
          <p:nvPr/>
        </p:nvSpPr>
        <p:spPr>
          <a:xfrm flipV="1">
            <a:off x="10438135" y="3022001"/>
            <a:ext cx="102243" cy="1022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8A06812B-8459-81EB-0E7E-5EA8D37F0AD6}"/>
              </a:ext>
            </a:extLst>
          </p:cNvPr>
          <p:cNvCxnSpPr>
            <a:cxnSpLocks/>
          </p:cNvCxnSpPr>
          <p:nvPr/>
        </p:nvCxnSpPr>
        <p:spPr>
          <a:xfrm>
            <a:off x="7968222" y="3451087"/>
            <a:ext cx="220440" cy="67415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DED24B-4786-2F45-2EF6-FFBFC891EEF6}"/>
                  </a:ext>
                </a:extLst>
              </p:cNvPr>
              <p:cNvSpPr txBox="1"/>
              <p:nvPr/>
            </p:nvSpPr>
            <p:spPr>
              <a:xfrm>
                <a:off x="7937308" y="4165806"/>
                <a:ext cx="575621" cy="18466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1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>
                  <a:solidFill>
                    <a:srgbClr val="E0981A"/>
                  </a:solidFill>
                </a:endParaRP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3DED24B-4786-2F45-2EF6-FFBFC891EE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308" y="4165806"/>
                <a:ext cx="575621" cy="184666"/>
              </a:xfrm>
              <a:prstGeom prst="rect">
                <a:avLst/>
              </a:prstGeom>
              <a:blipFill>
                <a:blip r:embed="rId10"/>
                <a:stretch>
                  <a:fillRect b="-31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F6CB41FB-D9D1-3AF4-3A29-1A3E9A956CB7}"/>
              </a:ext>
            </a:extLst>
          </p:cNvPr>
          <p:cNvCxnSpPr>
            <a:cxnSpLocks/>
          </p:cNvCxnSpPr>
          <p:nvPr/>
        </p:nvCxnSpPr>
        <p:spPr>
          <a:xfrm>
            <a:off x="10442649" y="3453966"/>
            <a:ext cx="220440" cy="67415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A29DF97-F263-D6BB-A7CE-5AC603D39BB9}"/>
                  </a:ext>
                </a:extLst>
              </p:cNvPr>
              <p:cNvSpPr txBox="1"/>
              <p:nvPr/>
            </p:nvSpPr>
            <p:spPr>
              <a:xfrm>
                <a:off x="10411735" y="4168685"/>
                <a:ext cx="575621" cy="18466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1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>
                  <a:solidFill>
                    <a:srgbClr val="E0981A"/>
                  </a:solidFill>
                </a:endParaRP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EA29DF97-F263-D6BB-A7CE-5AC603D39B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11735" y="4168685"/>
                <a:ext cx="575621" cy="184666"/>
              </a:xfrm>
              <a:prstGeom prst="rect">
                <a:avLst/>
              </a:prstGeom>
              <a:blipFill>
                <a:blip r:embed="rId11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70A85EA-71D1-4082-FB5C-BA6139FDD3AB}"/>
                  </a:ext>
                </a:extLst>
              </p:cNvPr>
              <p:cNvSpPr txBox="1"/>
              <p:nvPr/>
            </p:nvSpPr>
            <p:spPr>
              <a:xfrm>
                <a:off x="692208" y="3881801"/>
                <a:ext cx="5953246" cy="738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𝑁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d</m:t>
                          </m:r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Ψ</m:t>
                          </m:r>
                        </m:e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GB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  <m:r>
                        <m:rPr>
                          <m:sty m:val="p"/>
                        </m:rPr>
                        <a:rPr lang="en-GB" sz="1600">
                          <a:latin typeface="Cambria Math" panose="02040503050406030204" pitchFamily="18" charset="0"/>
                        </a:rPr>
                        <m:t>Ψ</m:t>
                      </m:r>
                      <m:d>
                        <m:dPr>
                          <m:ctrlPr>
                            <a:rPr lang="en-GB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GB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370A85EA-71D1-4082-FB5C-BA6139FDD3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08" y="3881801"/>
                <a:ext cx="5953246" cy="738151"/>
              </a:xfrm>
              <a:prstGeom prst="rect">
                <a:avLst/>
              </a:prstGeom>
              <a:blipFill>
                <a:blip r:embed="rId12"/>
                <a:stretch>
                  <a:fillRect t="-128814" b="-177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86FF056-5531-98ED-B092-A667701C8967}"/>
                  </a:ext>
                </a:extLst>
              </p:cNvPr>
              <p:cNvSpPr txBox="1"/>
              <p:nvPr/>
            </p:nvSpPr>
            <p:spPr>
              <a:xfrm>
                <a:off x="747901" y="4619952"/>
                <a:ext cx="2585509" cy="5961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≡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600" b="1" i="1" smtClean="0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</m:d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1" i="1" smtClean="0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886FF056-5531-98ED-B092-A667701C89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901" y="4619952"/>
                <a:ext cx="2585509" cy="596189"/>
              </a:xfrm>
              <a:prstGeom prst="rect">
                <a:avLst/>
              </a:prstGeom>
              <a:blipFill>
                <a:blip r:embed="rId13"/>
                <a:stretch>
                  <a:fillRect l="-3431" t="-139583" b="-2145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98282B3D-B367-6A4C-5DDE-AAF00131F528}"/>
              </a:ext>
            </a:extLst>
          </p:cNvPr>
          <p:cNvCxnSpPr>
            <a:cxnSpLocks/>
          </p:cNvCxnSpPr>
          <p:nvPr/>
        </p:nvCxnSpPr>
        <p:spPr>
          <a:xfrm>
            <a:off x="4946073" y="4352839"/>
            <a:ext cx="0" cy="431028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5A73179-2FF2-C8F9-0765-5216F1068D94}"/>
                  </a:ext>
                </a:extLst>
              </p:cNvPr>
              <p:cNvSpPr txBox="1"/>
              <p:nvPr/>
            </p:nvSpPr>
            <p:spPr>
              <a:xfrm>
                <a:off x="4061553" y="4796598"/>
                <a:ext cx="174409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400" i="1" dirty="0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4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-electron WF from solving the full SE</a:t>
                </a:r>
                <a:endParaRPr lang="en-GB" sz="1400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35A73179-2FF2-C8F9-0765-5216F1068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1553" y="4796598"/>
                <a:ext cx="1744095" cy="523220"/>
              </a:xfrm>
              <a:prstGeom prst="rect">
                <a:avLst/>
              </a:prstGeom>
              <a:blipFill>
                <a:blip r:embed="rId14"/>
                <a:stretch>
                  <a:fillRect t="-2326" r="-725" b="-93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4C7B8798-3E7A-FCAA-D9F5-9CB89DF12979}"/>
              </a:ext>
            </a:extLst>
          </p:cNvPr>
          <p:cNvCxnSpPr>
            <a:cxnSpLocks/>
          </p:cNvCxnSpPr>
          <p:nvPr/>
        </p:nvCxnSpPr>
        <p:spPr>
          <a:xfrm>
            <a:off x="1918855" y="5097592"/>
            <a:ext cx="0" cy="431028"/>
          </a:xfrm>
          <a:prstGeom prst="straightConnector1">
            <a:avLst/>
          </a:prstGeom>
          <a:ln w="38100">
            <a:solidFill>
              <a:srgbClr val="FF0000">
                <a:alpha val="5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A33D41B-A1E7-577C-5CEB-B9AFF50C5B15}"/>
                  </a:ext>
                </a:extLst>
              </p:cNvPr>
              <p:cNvSpPr txBox="1"/>
              <p:nvPr/>
            </p:nvSpPr>
            <p:spPr>
              <a:xfrm>
                <a:off x="574965" y="5592620"/>
                <a:ext cx="562262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400" b="0" i="1" dirty="0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1</m:t>
                    </m:r>
                  </m:oMath>
                </a14:m>
                <a:r>
                  <a:rPr lang="en-GB" sz="14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-electron “Kohn-Sham” orbitals from solving auxiliary SE eigenproblem </a:t>
                </a:r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A33D41B-A1E7-577C-5CEB-B9AFF50C5B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965" y="5592620"/>
                <a:ext cx="5622627" cy="307777"/>
              </a:xfrm>
              <a:prstGeom prst="rect">
                <a:avLst/>
              </a:prstGeom>
              <a:blipFill>
                <a:blip r:embed="rId1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EF9DE77D-5E88-FF2D-A1DF-605CC16CAF0F}"/>
              </a:ext>
            </a:extLst>
          </p:cNvPr>
          <p:cNvCxnSpPr>
            <a:cxnSpLocks/>
          </p:cNvCxnSpPr>
          <p:nvPr/>
        </p:nvCxnSpPr>
        <p:spPr>
          <a:xfrm flipH="1">
            <a:off x="9917477" y="3838647"/>
            <a:ext cx="350855" cy="82668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FDAA96-B30A-DB3F-C41D-41A529BC9F51}"/>
                  </a:ext>
                </a:extLst>
              </p:cNvPr>
              <p:cNvSpPr txBox="1"/>
              <p:nvPr/>
            </p:nvSpPr>
            <p:spPr>
              <a:xfrm>
                <a:off x="9232705" y="4997115"/>
                <a:ext cx="136506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E8FDAA96-B30A-DB3F-C41D-41A529BC9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2705" y="4997115"/>
                <a:ext cx="1365069" cy="307777"/>
              </a:xfrm>
              <a:prstGeom prst="rect">
                <a:avLst/>
              </a:prstGeom>
              <a:blipFill>
                <a:blip r:embed="rId16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>
            <a:extLst>
              <a:ext uri="{FF2B5EF4-FFF2-40B4-BE49-F238E27FC236}">
                <a16:creationId xmlns:a16="http://schemas.microsoft.com/office/drawing/2014/main" id="{3B3A2BFF-D23A-D657-7311-712A1CA254AD}"/>
              </a:ext>
            </a:extLst>
          </p:cNvPr>
          <p:cNvSpPr txBox="1"/>
          <p:nvPr/>
        </p:nvSpPr>
        <p:spPr>
          <a:xfrm>
            <a:off x="8967291" y="4722078"/>
            <a:ext cx="189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 potential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23BAE64-63B4-2B47-3078-63C7F9849F09}"/>
                  </a:ext>
                </a:extLst>
              </p:cNvPr>
              <p:cNvSpPr txBox="1"/>
              <p:nvPr/>
            </p:nvSpPr>
            <p:spPr>
              <a:xfrm>
                <a:off x="1167202" y="5894117"/>
                <a:ext cx="2414199" cy="3455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KS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𝜓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423BAE64-63B4-2B47-3078-63C7F9849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202" y="5894117"/>
                <a:ext cx="2414199" cy="345544"/>
              </a:xfrm>
              <a:prstGeom prst="rect">
                <a:avLst/>
              </a:prstGeom>
              <a:blipFill>
                <a:blip r:embed="rId17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3B335CD-6A24-2A55-3863-37608FC94B64}"/>
              </a:ext>
            </a:extLst>
          </p:cNvPr>
          <p:cNvSpPr txBox="1"/>
          <p:nvPr/>
        </p:nvSpPr>
        <p:spPr>
          <a:xfrm>
            <a:off x="8027103" y="115000"/>
            <a:ext cx="4040570" cy="2774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W. Kohn and L. J. Sham (1965), Phys. Rev. </a:t>
            </a:r>
            <a:r>
              <a:rPr lang="en-GB" sz="1200" b="1" dirty="0"/>
              <a:t>140</a:t>
            </a:r>
            <a:r>
              <a:rPr lang="en-GB" sz="1200" dirty="0"/>
              <a:t>: 4A</a:t>
            </a:r>
            <a:endParaRPr lang="en-GB" sz="1200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F68D1C-7A8E-521A-865B-1AC29323E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6</a:t>
            </a:fld>
            <a:endParaRPr lang="en-GB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2217CEFC-D68B-F09E-BDFB-E8931A3C9AA6}"/>
              </a:ext>
            </a:extLst>
          </p:cNvPr>
          <p:cNvCxnSpPr>
            <a:cxnSpLocks/>
          </p:cNvCxnSpPr>
          <p:nvPr/>
        </p:nvCxnSpPr>
        <p:spPr>
          <a:xfrm>
            <a:off x="3508526" y="6066889"/>
            <a:ext cx="55302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CA3FF-5FEF-FA07-E4C4-B2CFB5964248}"/>
                  </a:ext>
                </a:extLst>
              </p:cNvPr>
              <p:cNvSpPr txBox="1"/>
              <p:nvPr/>
            </p:nvSpPr>
            <p:spPr>
              <a:xfrm>
                <a:off x="4013479" y="5882223"/>
                <a:ext cx="1069247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/>
                  <a:t> &amp;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1CA3FF-5FEF-FA07-E4C4-B2CFB59642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3479" y="5882223"/>
                <a:ext cx="1069247" cy="338554"/>
              </a:xfrm>
              <a:prstGeom prst="rect">
                <a:avLst/>
              </a:prstGeom>
              <a:blipFill>
                <a:blip r:embed="rId18"/>
                <a:stretch>
                  <a:fillRect t="-7407" b="-222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428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  <p:bldP spid="151" grpId="0"/>
      <p:bldP spid="166" grpId="0"/>
      <p:bldP spid="169" grpId="0"/>
      <p:bldP spid="18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E4B91-5E6C-D686-4A36-178C76A51E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58F1EBB-74E1-F0A8-932A-BF1732F1A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Kohn-Sham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Content Placeholder 1">
                <a:extLst>
                  <a:ext uri="{FF2B5EF4-FFF2-40B4-BE49-F238E27FC236}">
                    <a16:creationId xmlns:a16="http://schemas.microsoft.com/office/drawing/2014/main" id="{2C22E569-1F69-F18D-43CF-E9C4CC62B8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80774" y="1692024"/>
                <a:ext cx="3607876" cy="55624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 xmlns="">
          <p:sp>
            <p:nvSpPr>
              <p:cNvPr id="153" name="Content Placeholder 1">
                <a:extLst>
                  <a:ext uri="{FF2B5EF4-FFF2-40B4-BE49-F238E27FC236}">
                    <a16:creationId xmlns:a16="http://schemas.microsoft.com/office/drawing/2014/main" id="{2C22E569-1F69-F18D-43CF-E9C4CC62B8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774" y="1692024"/>
                <a:ext cx="3607876" cy="556247"/>
              </a:xfrm>
              <a:prstGeom prst="rect">
                <a:avLst/>
              </a:prstGeom>
              <a:blipFill>
                <a:blip r:embed="rId3"/>
                <a:stretch>
                  <a:fillRect t="-177778" b="-2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Content Placeholder 1">
                <a:extLst>
                  <a:ext uri="{FF2B5EF4-FFF2-40B4-BE49-F238E27FC236}">
                    <a16:creationId xmlns:a16="http://schemas.microsoft.com/office/drawing/2014/main" id="{892D7A70-FBD5-DA0C-8361-6A29CA8E446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22342" y="2394092"/>
                <a:ext cx="4814082" cy="618549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GB" sz="16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</m:acc>
                                </m:e>
                              </m:d>
                              <m:sSub>
                                <m:sSub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600" b="0" dirty="0"/>
              </a:p>
            </p:txBody>
          </p:sp>
        </mc:Choice>
        <mc:Fallback xmlns="">
          <p:sp>
            <p:nvSpPr>
              <p:cNvPr id="154" name="Content Placeholder 1">
                <a:extLst>
                  <a:ext uri="{FF2B5EF4-FFF2-40B4-BE49-F238E27FC236}">
                    <a16:creationId xmlns:a16="http://schemas.microsoft.com/office/drawing/2014/main" id="{892D7A70-FBD5-DA0C-8361-6A29CA8E4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342" y="2394092"/>
                <a:ext cx="4814082" cy="618549"/>
              </a:xfrm>
              <a:prstGeom prst="rect">
                <a:avLst/>
              </a:prstGeom>
              <a:blipFill>
                <a:blip r:embed="rId4"/>
                <a:stretch>
                  <a:fillRect t="-140000" b="-19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Content Placeholder 1">
                <a:extLst>
                  <a:ext uri="{FF2B5EF4-FFF2-40B4-BE49-F238E27FC236}">
                    <a16:creationId xmlns:a16="http://schemas.microsoft.com/office/drawing/2014/main" id="{2A3CEF94-7AFE-C5BD-8A6A-357157EDE12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90330" y="3709478"/>
                <a:ext cx="3607876" cy="32858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 xmlns="">
          <p:sp>
            <p:nvSpPr>
              <p:cNvPr id="155" name="Content Placeholder 1">
                <a:extLst>
                  <a:ext uri="{FF2B5EF4-FFF2-40B4-BE49-F238E27FC236}">
                    <a16:creationId xmlns:a16="http://schemas.microsoft.com/office/drawing/2014/main" id="{2A3CEF94-7AFE-C5BD-8A6A-357157EDE1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330" y="3709478"/>
                <a:ext cx="3607876" cy="328585"/>
              </a:xfrm>
              <a:prstGeom prst="rect">
                <a:avLst/>
              </a:prstGeom>
              <a:blipFill>
                <a:blip r:embed="rId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Content Placeholder 1">
                <a:extLst>
                  <a:ext uri="{FF2B5EF4-FFF2-40B4-BE49-F238E27FC236}">
                    <a16:creationId xmlns:a16="http://schemas.microsoft.com/office/drawing/2014/main" id="{B948F304-8C18-9935-DA26-8C5F262E93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539145" y="5980216"/>
                <a:ext cx="4253023" cy="40603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XC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]=</m:t>
                      </m:r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KS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])+(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]−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GB" sz="1600" b="0" i="1" dirty="0"/>
              </a:p>
            </p:txBody>
          </p:sp>
        </mc:Choice>
        <mc:Fallback xmlns="">
          <p:sp>
            <p:nvSpPr>
              <p:cNvPr id="158" name="Content Placeholder 1">
                <a:extLst>
                  <a:ext uri="{FF2B5EF4-FFF2-40B4-BE49-F238E27FC236}">
                    <a16:creationId xmlns:a16="http://schemas.microsoft.com/office/drawing/2014/main" id="{B948F304-8C18-9935-DA26-8C5F262E9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9145" y="5980216"/>
                <a:ext cx="4253023" cy="406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DFECECF-D3BB-11A2-199E-A275A5A1D20E}"/>
              </a:ext>
            </a:extLst>
          </p:cNvPr>
          <p:cNvSpPr txBox="1"/>
          <p:nvPr/>
        </p:nvSpPr>
        <p:spPr>
          <a:xfrm>
            <a:off x="529091" y="966875"/>
            <a:ext cx="10824709" cy="620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GB" sz="1600" u="sng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Kohn and Sham method: </a:t>
            </a:r>
          </a:p>
          <a:p>
            <a:pPr algn="just">
              <a:lnSpc>
                <a:spcPct val="110000"/>
              </a:lnSpc>
            </a:pPr>
            <a:r>
              <a:rPr lang="en-GB" sz="16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obtain the effective potential for the 1-electron system? Recall the H-K theorem.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D256680-F9F1-C048-0D09-6F2FE98D5A2F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2257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3849" t="18784" r="22832" b="17306"/>
          <a:stretch/>
        </p:blipFill>
        <p:spPr>
          <a:xfrm>
            <a:off x="7400043" y="1963532"/>
            <a:ext cx="2146220" cy="2146091"/>
          </a:xfrm>
          <a:prstGeom prst="rect">
            <a:avLst/>
          </a:prstGeom>
          <a:noFill/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10E05E1-D0DD-C5C2-D333-1DD9C04FCA17}"/>
              </a:ext>
            </a:extLst>
          </p:cNvPr>
          <p:cNvGrpSpPr/>
          <p:nvPr/>
        </p:nvGrpSpPr>
        <p:grpSpPr>
          <a:xfrm>
            <a:off x="7839901" y="2577384"/>
            <a:ext cx="1435161" cy="1163790"/>
            <a:chOff x="9573370" y="2544771"/>
            <a:chExt cx="1718466" cy="1393525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091D37-3F0B-6195-2CA6-BCD52CB968AA}"/>
                </a:ext>
              </a:extLst>
            </p:cNvPr>
            <p:cNvSpPr/>
            <p:nvPr/>
          </p:nvSpPr>
          <p:spPr>
            <a:xfrm flipV="1">
              <a:off x="11150039" y="2952813"/>
              <a:ext cx="141797" cy="1417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3544E63-755A-1417-8C44-37979605E302}"/>
                </a:ext>
              </a:extLst>
            </p:cNvPr>
            <p:cNvSpPr/>
            <p:nvPr/>
          </p:nvSpPr>
          <p:spPr>
            <a:xfrm flipV="1">
              <a:off x="9573370" y="3796499"/>
              <a:ext cx="141797" cy="1417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3795816-6AC9-4C5F-CB4A-A0E18E4AC119}"/>
                </a:ext>
              </a:extLst>
            </p:cNvPr>
            <p:cNvSpPr/>
            <p:nvPr/>
          </p:nvSpPr>
          <p:spPr>
            <a:xfrm flipV="1">
              <a:off x="11079140" y="2544771"/>
              <a:ext cx="141797" cy="1417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64E2824-63DF-CFC1-E4BD-7D80D48A9658}"/>
                </a:ext>
              </a:extLst>
            </p:cNvPr>
            <p:cNvSpPr/>
            <p:nvPr/>
          </p:nvSpPr>
          <p:spPr>
            <a:xfrm flipV="1">
              <a:off x="9573370" y="2600390"/>
              <a:ext cx="141797" cy="1417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A3A7349-9B6F-7302-EADD-E5D6EBC93BFE}"/>
                </a:ext>
              </a:extLst>
            </p:cNvPr>
            <p:cNvSpPr/>
            <p:nvPr/>
          </p:nvSpPr>
          <p:spPr>
            <a:xfrm flipV="1">
              <a:off x="10019218" y="3199245"/>
              <a:ext cx="141797" cy="141797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4AE3AA5-9E1C-9617-71FD-DCBF830E5E05}"/>
              </a:ext>
            </a:extLst>
          </p:cNvPr>
          <p:cNvGrpSpPr/>
          <p:nvPr/>
        </p:nvGrpSpPr>
        <p:grpSpPr>
          <a:xfrm>
            <a:off x="9802506" y="2101394"/>
            <a:ext cx="2146220" cy="1590539"/>
            <a:chOff x="9058257" y="1921058"/>
            <a:chExt cx="2734585" cy="202656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B4933D3-AECC-05AC-E744-609EECA57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9058257" y="1921058"/>
              <a:ext cx="2734585" cy="2007907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59AFC6-BB7F-F0BB-0BBA-307B642C409E}"/>
                </a:ext>
              </a:extLst>
            </p:cNvPr>
            <p:cNvSpPr/>
            <p:nvPr/>
          </p:nvSpPr>
          <p:spPr>
            <a:xfrm>
              <a:off x="9058257" y="3061352"/>
              <a:ext cx="113735" cy="8862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1793AC69-1C1F-12C3-5567-1938FA6CC08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  <a14:imgEffect>
                      <a14:colorTemperature colorTemp="2257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l="23849" t="18784" r="22832" b="17306"/>
          <a:stretch/>
        </p:blipFill>
        <p:spPr>
          <a:xfrm>
            <a:off x="9845471" y="1935849"/>
            <a:ext cx="2146220" cy="2146091"/>
          </a:xfrm>
          <a:prstGeom prst="rect">
            <a:avLst/>
          </a:prstGeom>
          <a:noFill/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C1D1959-1DEF-5C10-B570-007CB988D2D7}"/>
              </a:ext>
            </a:extLst>
          </p:cNvPr>
          <p:cNvGrpSpPr/>
          <p:nvPr/>
        </p:nvGrpSpPr>
        <p:grpSpPr>
          <a:xfrm>
            <a:off x="7828695" y="2122345"/>
            <a:ext cx="1322192" cy="1608392"/>
            <a:chOff x="6995814" y="2185686"/>
            <a:chExt cx="1433077" cy="1743279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BCCC65C-15ED-7C38-DF7B-ED5BCA8006DB}"/>
                </a:ext>
              </a:extLst>
            </p:cNvPr>
            <p:cNvSpPr/>
            <p:nvPr/>
          </p:nvSpPr>
          <p:spPr>
            <a:xfrm flipV="1">
              <a:off x="8326648" y="2185686"/>
              <a:ext cx="102243" cy="102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FE9A893-5B40-4524-2E14-056BECA28C24}"/>
                </a:ext>
              </a:extLst>
            </p:cNvPr>
            <p:cNvSpPr/>
            <p:nvPr/>
          </p:nvSpPr>
          <p:spPr>
            <a:xfrm flipV="1">
              <a:off x="7254820" y="2665197"/>
              <a:ext cx="102243" cy="102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626D0CC-7698-21E3-551E-3E06093EB4AA}"/>
                </a:ext>
              </a:extLst>
            </p:cNvPr>
            <p:cNvSpPr/>
            <p:nvPr/>
          </p:nvSpPr>
          <p:spPr>
            <a:xfrm flipV="1">
              <a:off x="8319228" y="3238799"/>
              <a:ext cx="102243" cy="102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50696FDF-3247-1573-7DBA-D23A01780F9C}"/>
                </a:ext>
              </a:extLst>
            </p:cNvPr>
            <p:cNvSpPr/>
            <p:nvPr/>
          </p:nvSpPr>
          <p:spPr>
            <a:xfrm flipV="1">
              <a:off x="6995814" y="3511286"/>
              <a:ext cx="102243" cy="102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15DF75D-7B90-6DEB-9054-9F5FB78148B9}"/>
                </a:ext>
              </a:extLst>
            </p:cNvPr>
            <p:cNvSpPr/>
            <p:nvPr/>
          </p:nvSpPr>
          <p:spPr>
            <a:xfrm flipV="1">
              <a:off x="8002906" y="3826722"/>
              <a:ext cx="102243" cy="102243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3814B191-5F1A-5FC4-8AD5-B2C726BF0D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417" y="3348462"/>
              <a:ext cx="272947" cy="48815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67860A96-77B4-1A9B-82F7-0FF2198EDF36}"/>
                </a:ext>
              </a:extLst>
            </p:cNvPr>
            <p:cNvCxnSpPr>
              <a:cxnSpLocks/>
            </p:cNvCxnSpPr>
            <p:nvPr/>
          </p:nvCxnSpPr>
          <p:spPr>
            <a:xfrm>
              <a:off x="7101024" y="3576926"/>
              <a:ext cx="894093" cy="27695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EB4FD3D-D123-D761-0FD8-E5ED70B994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3925" y="2790443"/>
              <a:ext cx="222589" cy="712287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89816B37-E3AF-03AF-7485-D3801BD7EC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68130" y="2248809"/>
              <a:ext cx="942296" cy="437759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ABA1F2C2-AABA-53A3-4021-B0BA64923B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18088" y="3294980"/>
              <a:ext cx="1184918" cy="230061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5580E21F-8DE1-D9F0-69EF-4F1AE454B0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45871" y="2775604"/>
              <a:ext cx="682607" cy="104617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F7245B02-341A-A600-4FC5-EF194BE37B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69783" y="2293326"/>
              <a:ext cx="7420" cy="93487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19F2A03-C96D-0377-1F05-174C105B0D9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75551" y="2745926"/>
              <a:ext cx="949715" cy="511956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63F4ED9E-5A7B-70DC-40A7-5A18134B82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3604" y="2293326"/>
              <a:ext cx="1239080" cy="1231663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BFBCE2C-56D3-4344-287C-180E804366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3318" y="2293326"/>
              <a:ext cx="311624" cy="1528448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F6F713D-CE65-9B26-DBFE-B63A562D2CB8}"/>
              </a:ext>
            </a:extLst>
          </p:cNvPr>
          <p:cNvCxnSpPr>
            <a:cxnSpLocks/>
          </p:cNvCxnSpPr>
          <p:nvPr/>
        </p:nvCxnSpPr>
        <p:spPr>
          <a:xfrm>
            <a:off x="9111440" y="3167130"/>
            <a:ext cx="72307" cy="2117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A1D45858-ADCC-CEFD-3545-5DA588DC45F1}"/>
              </a:ext>
            </a:extLst>
          </p:cNvPr>
          <p:cNvSpPr txBox="1"/>
          <p:nvPr/>
        </p:nvSpPr>
        <p:spPr>
          <a:xfrm>
            <a:off x="9027918" y="3388158"/>
            <a:ext cx="658621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GB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electrons</a:t>
            </a:r>
            <a:endParaRPr lang="en-GB" sz="12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4DC8B1-B393-08B6-87C0-78C36E8BEA0F}"/>
                  </a:ext>
                </a:extLst>
              </p:cNvPr>
              <p:cNvSpPr txBox="1"/>
              <p:nvPr/>
            </p:nvSpPr>
            <p:spPr>
              <a:xfrm>
                <a:off x="7908718" y="1831649"/>
                <a:ext cx="137717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 sz="1200" i="1" dirty="0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𝑁</m:t>
                    </m:r>
                  </m:oMath>
                </a14:m>
                <a:r>
                  <a:rPr lang="en-GB" sz="12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-electron system</a:t>
                </a:r>
                <a:endParaRPr lang="en-GB" sz="1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F24DC8B1-B393-08B6-87C0-78C36E8BEA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8718" y="1831649"/>
                <a:ext cx="1377175" cy="276999"/>
              </a:xfrm>
              <a:prstGeom prst="rect">
                <a:avLst/>
              </a:prstGeom>
              <a:blipFill>
                <a:blip r:embed="rId11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F95D7A00-CA94-0C94-51D6-0B1D86F09256}"/>
              </a:ext>
            </a:extLst>
          </p:cNvPr>
          <p:cNvSpPr txBox="1"/>
          <p:nvPr/>
        </p:nvSpPr>
        <p:spPr>
          <a:xfrm>
            <a:off x="9887405" y="1831649"/>
            <a:ext cx="20623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1-electron auxiliary system</a:t>
            </a:r>
            <a:endParaRPr lang="en-GB" sz="1200" dirty="0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8242A31-EA0C-A289-4795-6505C4A23D83}"/>
              </a:ext>
            </a:extLst>
          </p:cNvPr>
          <p:cNvSpPr/>
          <p:nvPr/>
        </p:nvSpPr>
        <p:spPr>
          <a:xfrm flipV="1">
            <a:off x="11582892" y="2873846"/>
            <a:ext cx="118420" cy="11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46B434B-A248-6435-9713-6D036C23AE1D}"/>
              </a:ext>
            </a:extLst>
          </p:cNvPr>
          <p:cNvSpPr/>
          <p:nvPr/>
        </p:nvSpPr>
        <p:spPr>
          <a:xfrm flipV="1">
            <a:off x="10266151" y="3578443"/>
            <a:ext cx="118420" cy="11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EF67063-121A-552B-5372-7BCD7D3FFAA8}"/>
              </a:ext>
            </a:extLst>
          </p:cNvPr>
          <p:cNvSpPr/>
          <p:nvPr/>
        </p:nvSpPr>
        <p:spPr>
          <a:xfrm flipV="1">
            <a:off x="11523681" y="2533073"/>
            <a:ext cx="118420" cy="11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6B976E0-071D-B87A-2D31-B5556AA11BEF}"/>
              </a:ext>
            </a:extLst>
          </p:cNvPr>
          <p:cNvSpPr/>
          <p:nvPr/>
        </p:nvSpPr>
        <p:spPr>
          <a:xfrm flipV="1">
            <a:off x="10266151" y="2579523"/>
            <a:ext cx="118420" cy="11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5756785-C6EE-4F4E-5A40-7776AC86942C}"/>
              </a:ext>
            </a:extLst>
          </p:cNvPr>
          <p:cNvSpPr/>
          <p:nvPr/>
        </p:nvSpPr>
        <p:spPr>
          <a:xfrm flipV="1">
            <a:off x="10638497" y="3079651"/>
            <a:ext cx="118420" cy="118420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4DCA0A0-0C71-F2B9-8941-C1715A01FFE8}"/>
              </a:ext>
            </a:extLst>
          </p:cNvPr>
          <p:cNvSpPr/>
          <p:nvPr/>
        </p:nvSpPr>
        <p:spPr>
          <a:xfrm flipV="1">
            <a:off x="10926720" y="2756178"/>
            <a:ext cx="102243" cy="10224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8F58FFF-AD77-B4FB-7FD9-90BE51FECD08}"/>
              </a:ext>
            </a:extLst>
          </p:cNvPr>
          <p:cNvCxnSpPr>
            <a:cxnSpLocks/>
          </p:cNvCxnSpPr>
          <p:nvPr/>
        </p:nvCxnSpPr>
        <p:spPr>
          <a:xfrm>
            <a:off x="8456807" y="3185264"/>
            <a:ext cx="220440" cy="67415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0EA81-A204-E447-12CE-2BF620620240}"/>
                  </a:ext>
                </a:extLst>
              </p:cNvPr>
              <p:cNvSpPr txBox="1"/>
              <p:nvPr/>
            </p:nvSpPr>
            <p:spPr>
              <a:xfrm>
                <a:off x="8425893" y="3899983"/>
                <a:ext cx="575621" cy="18466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1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>
                  <a:solidFill>
                    <a:srgbClr val="E0981A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A10EA81-A204-E447-12CE-2BF6206202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893" y="3899983"/>
                <a:ext cx="575621" cy="184666"/>
              </a:xfrm>
              <a:prstGeom prst="rect">
                <a:avLst/>
              </a:prstGeom>
              <a:blipFill>
                <a:blip r:embed="rId12"/>
                <a:stretch>
                  <a:fillRect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E1A324D-F2B0-0958-A5F4-3DAA5C65945A}"/>
              </a:ext>
            </a:extLst>
          </p:cNvPr>
          <p:cNvCxnSpPr>
            <a:cxnSpLocks/>
          </p:cNvCxnSpPr>
          <p:nvPr/>
        </p:nvCxnSpPr>
        <p:spPr>
          <a:xfrm>
            <a:off x="10931234" y="3188143"/>
            <a:ext cx="220440" cy="674157"/>
          </a:xfrm>
          <a:prstGeom prst="line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83DF1B-D665-6A04-8B63-6756D673AE92}"/>
                  </a:ext>
                </a:extLst>
              </p:cNvPr>
              <p:cNvSpPr txBox="1"/>
              <p:nvPr/>
            </p:nvSpPr>
            <p:spPr>
              <a:xfrm>
                <a:off x="10900320" y="3902862"/>
                <a:ext cx="575621" cy="184666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1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200" b="0" i="1" smtClean="0">
                          <a:solidFill>
                            <a:srgbClr val="E0981A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>
                  <a:solidFill>
                    <a:srgbClr val="E0981A"/>
                  </a:solidFill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A783DF1B-D665-6A04-8B63-6756D673A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00320" y="3902862"/>
                <a:ext cx="575621" cy="184666"/>
              </a:xfrm>
              <a:prstGeom prst="rect">
                <a:avLst/>
              </a:prstGeom>
              <a:blipFill>
                <a:blip r:embed="rId1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B51DFCF-9236-1EA3-E68D-BA9CDEA02167}"/>
              </a:ext>
            </a:extLst>
          </p:cNvPr>
          <p:cNvCxnSpPr>
            <a:cxnSpLocks/>
          </p:cNvCxnSpPr>
          <p:nvPr/>
        </p:nvCxnSpPr>
        <p:spPr>
          <a:xfrm flipH="1">
            <a:off x="10406062" y="3572824"/>
            <a:ext cx="350855" cy="826687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F2BB8E9-E9D9-545C-A492-D9608DF6F113}"/>
                  </a:ext>
                </a:extLst>
              </p:cNvPr>
              <p:cNvSpPr txBox="1"/>
              <p:nvPr/>
            </p:nvSpPr>
            <p:spPr>
              <a:xfrm>
                <a:off x="9721290" y="4731292"/>
                <a:ext cx="136506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400" b="0" i="0" smtClean="0">
                              <a:latin typeface="Cambria Math" panose="02040503050406030204" pitchFamily="18" charset="0"/>
                            </a:rPr>
                            <m:t>eff</m:t>
                          </m:r>
                        </m:sub>
                      </m:sSub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]</m:t>
                      </m:r>
                      <m:d>
                        <m:dPr>
                          <m:ctrlPr>
                            <a:rPr lang="en-GB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4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F2BB8E9-E9D9-545C-A492-D9608DF6F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290" y="4731292"/>
                <a:ext cx="1365069" cy="307777"/>
              </a:xfrm>
              <a:prstGeom prst="rect">
                <a:avLst/>
              </a:prstGeom>
              <a:blipFill>
                <a:blip r:embed="rId14"/>
                <a:stretch>
                  <a:fillRect b="-8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TextBox 62">
            <a:extLst>
              <a:ext uri="{FF2B5EF4-FFF2-40B4-BE49-F238E27FC236}">
                <a16:creationId xmlns:a16="http://schemas.microsoft.com/office/drawing/2014/main" id="{133E571D-3D86-2EF0-0F7D-093F3B9EF30A}"/>
              </a:ext>
            </a:extLst>
          </p:cNvPr>
          <p:cNvSpPr txBox="1"/>
          <p:nvPr/>
        </p:nvSpPr>
        <p:spPr>
          <a:xfrm>
            <a:off x="9455876" y="4456255"/>
            <a:ext cx="1895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effective potential</a:t>
            </a:r>
            <a:endParaRPr lang="en-GB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ontent Placeholder 1">
                <a:extLst>
                  <a:ext uri="{FF2B5EF4-FFF2-40B4-BE49-F238E27FC236}">
                    <a16:creationId xmlns:a16="http://schemas.microsoft.com/office/drawing/2014/main" id="{2E93D978-11EC-DB56-9A79-A4D561549C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96713" y="3144183"/>
                <a:ext cx="2708112" cy="31926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KS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KS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GB" sz="1600" b="0" dirty="0"/>
              </a:p>
            </p:txBody>
          </p:sp>
        </mc:Choice>
        <mc:Fallback xmlns="">
          <p:sp>
            <p:nvSpPr>
              <p:cNvPr id="64" name="Content Placeholder 1">
                <a:extLst>
                  <a:ext uri="{FF2B5EF4-FFF2-40B4-BE49-F238E27FC236}">
                    <a16:creationId xmlns:a16="http://schemas.microsoft.com/office/drawing/2014/main" id="{2E93D978-11EC-DB56-9A79-A4D561549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6713" y="3144183"/>
                <a:ext cx="2708112" cy="319267"/>
              </a:xfrm>
              <a:prstGeom prst="rect">
                <a:avLst/>
              </a:prstGeom>
              <a:blipFill>
                <a:blip r:embed="rId15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2F907D2-FA7B-1A93-4F6A-EE017040101D}"/>
                  </a:ext>
                </a:extLst>
              </p:cNvPr>
              <p:cNvSpPr txBox="1"/>
              <p:nvPr/>
            </p:nvSpPr>
            <p:spPr>
              <a:xfrm>
                <a:off x="5141171" y="3946342"/>
                <a:ext cx="2146220" cy="5766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2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∼</m:t>
                      </m:r>
                      <m:nary>
                        <m:naryPr>
                          <m:chr m:val="∬"/>
                          <m:limLoc m:val="undOvr"/>
                          <m:subHide m:val="on"/>
                          <m:supHide m:val="on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GB" sz="12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m:rPr>
                              <m:sty m:val="p"/>
                            </m:rPr>
                            <a:rPr lang="en-GB" sz="1200">
                              <a:latin typeface="Cambria Math" panose="02040503050406030204" pitchFamily="18" charset="0"/>
                            </a:rPr>
                            <m:t>d</m:t>
                          </m:r>
                          <m:sSup>
                            <m:sSupPr>
                              <m:ctrlPr>
                                <a:rPr lang="en-GB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  <m:sup>
                              <m:r>
                                <a:rPr lang="en-GB" sz="1200" b="1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nary>
                      <m:f>
                        <m:f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</m:e>
                          </m:d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  <m:d>
                            <m:dPr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GB" sz="12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2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GB" sz="1200" b="1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GB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200" b="1" i="1">
                                  <a:latin typeface="Cambria Math" panose="02040503050406030204" pitchFamily="18" charset="0"/>
                                </a:rPr>
                                <m:t>𝒓</m:t>
                              </m:r>
                              <m:r>
                                <a:rPr lang="en-GB" sz="12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1200" b="1" i="1"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GB" sz="12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62F907D2-FA7B-1A93-4F6A-EE0170401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1171" y="3946342"/>
                <a:ext cx="2146220" cy="576696"/>
              </a:xfrm>
              <a:prstGeom prst="rect">
                <a:avLst/>
              </a:prstGeom>
              <a:blipFill>
                <a:blip r:embed="rId16"/>
                <a:stretch>
                  <a:fillRect t="-121277" b="-1702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TextBox 68">
            <a:extLst>
              <a:ext uri="{FF2B5EF4-FFF2-40B4-BE49-F238E27FC236}">
                <a16:creationId xmlns:a16="http://schemas.microsoft.com/office/drawing/2014/main" id="{4C7D7DD9-A967-EE3D-CC32-9F8CF15EB744}"/>
              </a:ext>
            </a:extLst>
          </p:cNvPr>
          <p:cNvSpPr txBox="1"/>
          <p:nvPr/>
        </p:nvSpPr>
        <p:spPr>
          <a:xfrm>
            <a:off x="5267463" y="3778564"/>
            <a:ext cx="1788738" cy="248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classical Coulomb energy</a:t>
            </a:r>
            <a:endParaRPr lang="en-GB" sz="1000" dirty="0"/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AB212FFD-4318-6F50-DF45-B6484F19BB87}"/>
              </a:ext>
            </a:extLst>
          </p:cNvPr>
          <p:cNvSpPr/>
          <p:nvPr/>
        </p:nvSpPr>
        <p:spPr>
          <a:xfrm>
            <a:off x="4944951" y="3758622"/>
            <a:ext cx="218591" cy="677766"/>
          </a:xfrm>
          <a:prstGeom prst="leftBrace">
            <a:avLst>
              <a:gd name="adj1" fmla="val 31881"/>
              <a:gd name="adj2" fmla="val 50000"/>
            </a:avLst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Content Placeholder 1">
                <a:extLst>
                  <a:ext uri="{FF2B5EF4-FFF2-40B4-BE49-F238E27FC236}">
                    <a16:creationId xmlns:a16="http://schemas.microsoft.com/office/drawing/2014/main" id="{22921585-093B-AEC1-881A-6AAF614866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8582" y="4062316"/>
                <a:ext cx="2708112" cy="31926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≡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GB" sz="1600" b="0" dirty="0"/>
              </a:p>
            </p:txBody>
          </p:sp>
        </mc:Choice>
        <mc:Fallback xmlns="">
          <p:sp>
            <p:nvSpPr>
              <p:cNvPr id="74" name="Content Placeholder 1">
                <a:extLst>
                  <a:ext uri="{FF2B5EF4-FFF2-40B4-BE49-F238E27FC236}">
                    <a16:creationId xmlns:a16="http://schemas.microsoft.com/office/drawing/2014/main" id="{22921585-093B-AEC1-881A-6AAF61486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582" y="4062316"/>
                <a:ext cx="2708112" cy="319267"/>
              </a:xfrm>
              <a:prstGeom prst="rect">
                <a:avLst/>
              </a:prstGeom>
              <a:blipFill>
                <a:blip r:embed="rId17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1">
                <a:extLst>
                  <a:ext uri="{FF2B5EF4-FFF2-40B4-BE49-F238E27FC236}">
                    <a16:creationId xmlns:a16="http://schemas.microsoft.com/office/drawing/2014/main" id="{8683A605-BCF1-E875-552A-32EC7C7CD1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9667" y="4696589"/>
                <a:ext cx="5103001" cy="422957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]=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KS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XC</m:t>
                          </m:r>
                        </m:sub>
                      </m:sSub>
                      <m:r>
                        <a:rPr lang="en-GB" sz="16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GB" sz="1600" b="0" dirty="0"/>
              </a:p>
            </p:txBody>
          </p:sp>
        </mc:Choice>
        <mc:Fallback xmlns="">
          <p:sp>
            <p:nvSpPr>
              <p:cNvPr id="75" name="Content Placeholder 1">
                <a:extLst>
                  <a:ext uri="{FF2B5EF4-FFF2-40B4-BE49-F238E27FC236}">
                    <a16:creationId xmlns:a16="http://schemas.microsoft.com/office/drawing/2014/main" id="{8683A605-BCF1-E875-552A-32EC7C7CD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67" y="4696589"/>
                <a:ext cx="5103001" cy="422957"/>
              </a:xfrm>
              <a:prstGeom prst="rect">
                <a:avLst/>
              </a:prstGeom>
              <a:blipFill>
                <a:blip r:embed="rId18"/>
                <a:stretch>
                  <a:fillRect t="-228571" b="-35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Left Brace 77">
            <a:extLst>
              <a:ext uri="{FF2B5EF4-FFF2-40B4-BE49-F238E27FC236}">
                <a16:creationId xmlns:a16="http://schemas.microsoft.com/office/drawing/2014/main" id="{5645FE6F-738B-B2FE-9B9A-34E66F24637E}"/>
              </a:ext>
            </a:extLst>
          </p:cNvPr>
          <p:cNvSpPr/>
          <p:nvPr/>
        </p:nvSpPr>
        <p:spPr>
          <a:xfrm rot="16200000">
            <a:off x="3074294" y="3755444"/>
            <a:ext cx="240169" cy="3016358"/>
          </a:xfrm>
          <a:prstGeom prst="leftBrace">
            <a:avLst>
              <a:gd name="adj1" fmla="val 31881"/>
              <a:gd name="adj2" fmla="val 50000"/>
            </a:avLst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6F97124-B6BF-EB99-8D03-23186739BDDA}"/>
                  </a:ext>
                </a:extLst>
              </p:cNvPr>
              <p:cNvSpPr txBox="1"/>
              <p:nvPr/>
            </p:nvSpPr>
            <p:spPr>
              <a:xfrm>
                <a:off x="1806440" y="5380783"/>
                <a:ext cx="277587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2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given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2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1200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𝜓</m:t>
                    </m:r>
                  </m:oMath>
                </a14:m>
                <a:r>
                  <a:rPr lang="en-GB" sz="12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we can evaluate this easily</a:t>
                </a:r>
                <a:endParaRPr lang="en-GB" sz="1200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76F97124-B6BF-EB99-8D03-23186739B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6440" y="5380783"/>
                <a:ext cx="2775876" cy="276999"/>
              </a:xfrm>
              <a:prstGeom prst="rect">
                <a:avLst/>
              </a:prstGeom>
              <a:blipFill>
                <a:blip r:embed="rId19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Left Brace 85">
            <a:extLst>
              <a:ext uri="{FF2B5EF4-FFF2-40B4-BE49-F238E27FC236}">
                <a16:creationId xmlns:a16="http://schemas.microsoft.com/office/drawing/2014/main" id="{015A689F-8878-86DD-3557-EC3CB9F9AFE9}"/>
              </a:ext>
            </a:extLst>
          </p:cNvPr>
          <p:cNvSpPr/>
          <p:nvPr/>
        </p:nvSpPr>
        <p:spPr>
          <a:xfrm rot="16200000">
            <a:off x="5179116" y="4932945"/>
            <a:ext cx="240168" cy="639781"/>
          </a:xfrm>
          <a:prstGeom prst="leftBrace">
            <a:avLst>
              <a:gd name="adj1" fmla="val 31881"/>
              <a:gd name="adj2" fmla="val 50000"/>
            </a:avLst>
          </a:prstGeom>
          <a:ln w="381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3628F983-443A-09A1-8656-1713D5C0D37C}"/>
              </a:ext>
            </a:extLst>
          </p:cNvPr>
          <p:cNvSpPr txBox="1"/>
          <p:nvPr/>
        </p:nvSpPr>
        <p:spPr>
          <a:xfrm>
            <a:off x="4833990" y="5369897"/>
            <a:ext cx="93041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unknown</a:t>
            </a:r>
            <a:endParaRPr lang="en-GB" sz="1200" dirty="0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86B07CE-8713-6EAB-EDE8-2CBF71BBD2E3}"/>
              </a:ext>
            </a:extLst>
          </p:cNvPr>
          <p:cNvSpPr txBox="1"/>
          <p:nvPr/>
        </p:nvSpPr>
        <p:spPr>
          <a:xfrm>
            <a:off x="6065761" y="5655921"/>
            <a:ext cx="33525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“Exchange-correlation” energy contains all the correlated, many-electron contributions that are undetermined… </a:t>
            </a:r>
          </a:p>
          <a:p>
            <a:r>
              <a:rPr lang="en-GB" sz="12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relative to the effective single-electron energy , it is a smaller correction!</a:t>
            </a:r>
            <a:endParaRPr lang="en-GB" sz="1200" dirty="0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9983C2F2-8351-5C62-9238-53390287FCB1}"/>
              </a:ext>
            </a:extLst>
          </p:cNvPr>
          <p:cNvSpPr/>
          <p:nvPr/>
        </p:nvSpPr>
        <p:spPr>
          <a:xfrm>
            <a:off x="501817" y="4866978"/>
            <a:ext cx="478957" cy="237240"/>
          </a:xfrm>
          <a:prstGeom prst="rightArrow">
            <a:avLst/>
          </a:prstGeom>
          <a:noFill/>
          <a:ln w="1524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F1FFCB-224A-F0C7-FD88-A5310F6C6085}"/>
              </a:ext>
            </a:extLst>
          </p:cNvPr>
          <p:cNvSpPr txBox="1"/>
          <p:nvPr/>
        </p:nvSpPr>
        <p:spPr>
          <a:xfrm>
            <a:off x="8027103" y="115000"/>
            <a:ext cx="4040570" cy="2774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W. Kohn and L. J. Sham (1965), Phys. Rev. </a:t>
            </a:r>
            <a:r>
              <a:rPr lang="en-GB" sz="1200" b="1" dirty="0"/>
              <a:t>140</a:t>
            </a:r>
            <a:r>
              <a:rPr lang="en-GB" sz="1200" dirty="0"/>
              <a:t>: 4A</a:t>
            </a:r>
            <a:endParaRPr lang="en-GB" sz="1200" b="1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2E2B44-CDCF-5EC9-23C2-A9AB57DE4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7</a:t>
            </a:fld>
            <a:endParaRPr lang="en-GB" dirty="0"/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18912E75-65BA-4B8D-1513-0F96BD6052AD}"/>
              </a:ext>
            </a:extLst>
          </p:cNvPr>
          <p:cNvSpPr/>
          <p:nvPr/>
        </p:nvSpPr>
        <p:spPr>
          <a:xfrm rot="16200000">
            <a:off x="5715235" y="1889266"/>
            <a:ext cx="209207" cy="968923"/>
          </a:xfrm>
          <a:prstGeom prst="leftBrace">
            <a:avLst>
              <a:gd name="adj1" fmla="val 31881"/>
              <a:gd name="adj2" fmla="val 50000"/>
            </a:avLst>
          </a:prstGeom>
          <a:ln w="38100">
            <a:solidFill>
              <a:srgbClr val="00B0F0">
                <a:alpha val="50000"/>
              </a:srgb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3F8067-5E29-2511-7799-64273DD2DE11}"/>
                  </a:ext>
                </a:extLst>
              </p:cNvPr>
              <p:cNvSpPr txBox="1"/>
              <p:nvPr/>
            </p:nvSpPr>
            <p:spPr>
              <a:xfrm>
                <a:off x="5280513" y="1865533"/>
                <a:ext cx="1096336" cy="493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2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200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GB" sz="1200" b="0" i="0" smtClean="0">
                          <a:latin typeface="Cambria Math" panose="02040503050406030204" pitchFamily="18" charset="0"/>
                        </a:rPr>
                        <m:t>Δ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3F8067-5E29-2511-7799-64273DD2D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513" y="1865533"/>
                <a:ext cx="1096336" cy="49308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0017AEA-5340-A480-00FC-3FABAC53535F}"/>
              </a:ext>
            </a:extLst>
          </p:cNvPr>
          <p:cNvCxnSpPr>
            <a:cxnSpLocks/>
          </p:cNvCxnSpPr>
          <p:nvPr/>
        </p:nvCxnSpPr>
        <p:spPr>
          <a:xfrm>
            <a:off x="5828681" y="5719482"/>
            <a:ext cx="0" cy="87803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18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  <p:bldP spid="155" grpId="0"/>
      <p:bldP spid="158" grpId="0"/>
      <p:bldP spid="64" grpId="0"/>
      <p:bldP spid="67" grpId="0"/>
      <p:bldP spid="69" grpId="0"/>
      <p:bldP spid="71" grpId="0" animBg="1"/>
      <p:bldP spid="74" grpId="0"/>
      <p:bldP spid="75" grpId="0"/>
      <p:bldP spid="78" grpId="0" animBg="1"/>
      <p:bldP spid="80" grpId="0"/>
      <p:bldP spid="86" grpId="0" animBg="1"/>
      <p:bldP spid="87" grpId="0"/>
      <p:bldP spid="89" grpId="0"/>
      <p:bldP spid="90" grpId="0" animBg="1"/>
      <p:bldP spid="2" grpId="0" animBg="1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C2E0E-C2BA-A421-EBCA-FC9E0203F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val 39">
            <a:extLst>
              <a:ext uri="{FF2B5EF4-FFF2-40B4-BE49-F238E27FC236}">
                <a16:creationId xmlns:a16="http://schemas.microsoft.com/office/drawing/2014/main" id="{05091CBB-2910-BF19-5424-B1922099DA2C}"/>
              </a:ext>
            </a:extLst>
          </p:cNvPr>
          <p:cNvSpPr/>
          <p:nvPr/>
        </p:nvSpPr>
        <p:spPr>
          <a:xfrm>
            <a:off x="2157337" y="3567782"/>
            <a:ext cx="3053468" cy="3053468"/>
          </a:xfrm>
          <a:prstGeom prst="ellipse">
            <a:avLst/>
          </a:prstGeom>
          <a:noFill/>
          <a:ln w="2540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FACBEA-DEF9-9A4B-CEF1-7743D973B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91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The Kohn-Sham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456C8-CE20-C7E3-5998-2CAFB18AF2EF}"/>
                  </a:ext>
                </a:extLst>
              </p:cNvPr>
              <p:cNvSpPr txBox="1"/>
              <p:nvPr/>
            </p:nvSpPr>
            <p:spPr>
              <a:xfrm>
                <a:off x="529091" y="1068962"/>
                <a:ext cx="11088286" cy="422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Assume for now that we can somehow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</a:rPr>
                          <m:t>XC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 We still need to solve for the Kohn-Sham equation for the ground-state.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2456C8-CE20-C7E3-5998-2CAFB18AF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1" y="1068962"/>
                <a:ext cx="11088286" cy="422873"/>
              </a:xfrm>
              <a:prstGeom prst="rect">
                <a:avLst/>
              </a:prstGeom>
              <a:blipFill>
                <a:blip r:embed="rId3"/>
                <a:stretch>
                  <a:fillRect l="-229" b="-17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Content Placeholder 1">
                <a:extLst>
                  <a:ext uri="{FF2B5EF4-FFF2-40B4-BE49-F238E27FC236}">
                    <a16:creationId xmlns:a16="http://schemas.microsoft.com/office/drawing/2014/main" id="{7DF92A2B-C5A7-11DE-77FF-C5F25605C3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86596" y="1638399"/>
                <a:ext cx="3705057" cy="649152"/>
              </a:xfrm>
              <a:prstGeom prst="rect">
                <a:avLst/>
              </a:prstGeom>
            </p:spPr>
            <p:txBody>
              <a:bodyPr anchor="ctr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1600" b="0" i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sz="1600" b="0" i="0" smtClean="0">
                              <a:latin typeface="Cambria Math" panose="02040503050406030204" pitchFamily="18" charset="0"/>
                            </a:rPr>
                            <m:t>KS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600" i="1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ℏ</m:t>
                              </m:r>
                            </m:e>
                            <m:sup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sub>
                          </m:sSub>
                        </m:den>
                      </m:f>
                      <m:r>
                        <m:rPr>
                          <m:sty m:val="p"/>
                        </m:rPr>
                        <a:rPr lang="en-GB" sz="160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𝛿𝜌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ext</m:t>
                          </m:r>
                        </m:sub>
                      </m:sSub>
                      <m:d>
                        <m:dPr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</m:oMath>
                  </m:oMathPara>
                </a14:m>
                <a:endParaRPr lang="en-GB" sz="1600" b="0" dirty="0"/>
              </a:p>
            </p:txBody>
          </p:sp>
        </mc:Choice>
        <mc:Fallback xmlns="">
          <p:sp>
            <p:nvSpPr>
              <p:cNvPr id="75" name="Content Placeholder 1">
                <a:extLst>
                  <a:ext uri="{FF2B5EF4-FFF2-40B4-BE49-F238E27FC236}">
                    <a16:creationId xmlns:a16="http://schemas.microsoft.com/office/drawing/2014/main" id="{7DF92A2B-C5A7-11DE-77FF-C5F25605C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596" y="1638399"/>
                <a:ext cx="3705057" cy="649152"/>
              </a:xfrm>
              <a:prstGeom prst="rect">
                <a:avLst/>
              </a:prstGeom>
              <a:blipFill>
                <a:blip r:embed="rId4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A0909F-048D-7AAC-47BB-91C62A8E82DA}"/>
                  </a:ext>
                </a:extLst>
              </p:cNvPr>
              <p:cNvSpPr txBox="1"/>
              <p:nvPr/>
            </p:nvSpPr>
            <p:spPr>
              <a:xfrm>
                <a:off x="1171732" y="1790364"/>
                <a:ext cx="3039246" cy="345223"/>
              </a:xfrm>
              <a:prstGeom prst="rect">
                <a:avLst/>
              </a:prstGeom>
              <a:noFill/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GB" sz="160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GB" sz="1600">
                              <a:latin typeface="Cambria Math" panose="02040503050406030204" pitchFamily="18" charset="0"/>
                            </a:rPr>
                            <m:t>KS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GB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</m:d>
                      <m:d>
                        <m:d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6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6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EA0909F-048D-7AAC-47BB-91C62A8E8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1732" y="1790364"/>
                <a:ext cx="3039246" cy="345223"/>
              </a:xfrm>
              <a:prstGeom prst="rect">
                <a:avLst/>
              </a:prstGeom>
              <a:blipFill>
                <a:blip r:embed="rId5"/>
                <a:stretch>
                  <a:fillRect t="-3704" b="-14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3625DE6-CF04-3E92-7AA0-3CB08616B366}"/>
              </a:ext>
            </a:extLst>
          </p:cNvPr>
          <p:cNvSpPr txBox="1"/>
          <p:nvPr/>
        </p:nvSpPr>
        <p:spPr>
          <a:xfrm>
            <a:off x="4204740" y="1793698"/>
            <a:ext cx="9818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where</a:t>
            </a: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A2A92-8920-2CF5-6D8A-BBAB75DF219A}"/>
                  </a:ext>
                </a:extLst>
              </p:cNvPr>
              <p:cNvSpPr txBox="1"/>
              <p:nvPr/>
            </p:nvSpPr>
            <p:spPr>
              <a:xfrm>
                <a:off x="9666159" y="1668379"/>
                <a:ext cx="24808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400" dirty="0">
                    <a:solidFill>
                      <a:schemeClr val="bg2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K-S equation is derived by minimising </a:t>
                </a:r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GB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14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:r>
                  <a:rPr lang="en-GB" sz="1400" dirty="0" err="1">
                    <a:solidFill>
                      <a:schemeClr val="bg2">
                        <a:lumMod val="75000"/>
                      </a:schemeClr>
                    </a:solidFill>
                  </a:rPr>
                  <a:t>w.r.t.</a:t>
                </a:r>
                <a:r>
                  <a:rPr lang="en-GB" sz="14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400" i="1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GB" sz="1400" b="0" i="1" smtClean="0">
                            <a:solidFill>
                              <a:schemeClr val="bg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400" b="1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GB" sz="1400" b="0" i="1" smtClean="0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400" dirty="0">
                    <a:solidFill>
                      <a:schemeClr val="bg2">
                        <a:lumMod val="7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58A2A92-8920-2CF5-6D8A-BBAB75DF2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6159" y="1668379"/>
                <a:ext cx="2480871" cy="523220"/>
              </a:xfrm>
              <a:prstGeom prst="rect">
                <a:avLst/>
              </a:prstGeom>
              <a:blipFill>
                <a:blip r:embed="rId6"/>
                <a:stretch>
                  <a:fillRect l="-1020" t="-2381" b="-119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87D7E0-9004-97F1-A1AB-C70A670269ED}"/>
                  </a:ext>
                </a:extLst>
              </p:cNvPr>
              <p:cNvSpPr txBox="1"/>
              <p:nvPr/>
            </p:nvSpPr>
            <p:spPr>
              <a:xfrm>
                <a:off x="529091" y="2422209"/>
                <a:ext cx="11088286" cy="8130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The eigenstates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depend on the density 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via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GB" sz="1600">
                            <a:latin typeface="Cambria Math" panose="02040503050406030204" pitchFamily="18" charset="0"/>
                          </a:rPr>
                          <m:t>KS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and the density depends on the eigenstates via </a:t>
                </a:r>
                <a14:m>
                  <m:oMath xmlns:m="http://schemas.openxmlformats.org/officeDocument/2006/math">
                    <m:r>
                      <a:rPr lang="en-GB" sz="1600" i="1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GB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Sup>
                          <m:sSubSup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sSub>
                          <m:sSub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GB" sz="1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GB" sz="1600" b="1" i="1">
                                    <a:latin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</m:d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GB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1600" b="1" i="1">
                                <a:latin typeface="Cambria Math" panose="02040503050406030204" pitchFamily="18" charset="0"/>
                              </a:rPr>
                              <m:t>𝒓</m:t>
                            </m:r>
                          </m:e>
                        </m:d>
                      </m:e>
                    </m:nary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!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 practice, this circular dependence is lifted with a self-consistent procedure.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487D7E0-9004-97F1-A1AB-C70A670269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1" y="2422209"/>
                <a:ext cx="11088286" cy="813043"/>
              </a:xfrm>
              <a:prstGeom prst="rect">
                <a:avLst/>
              </a:prstGeom>
              <a:blipFill>
                <a:blip r:embed="rId7"/>
                <a:stretch>
                  <a:fillRect l="-229" t="-33846" b="-30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F9CEF89-0D63-C8C4-34CB-C7C76B6F1847}"/>
              </a:ext>
            </a:extLst>
          </p:cNvPr>
          <p:cNvCxnSpPr/>
          <p:nvPr/>
        </p:nvCxnSpPr>
        <p:spPr>
          <a:xfrm>
            <a:off x="9518754" y="1623409"/>
            <a:ext cx="0" cy="649152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C9AA412A-E4EE-CC0C-3A4D-532435EA1701}"/>
              </a:ext>
            </a:extLst>
          </p:cNvPr>
          <p:cNvSpPr/>
          <p:nvPr/>
        </p:nvSpPr>
        <p:spPr>
          <a:xfrm>
            <a:off x="3463976" y="3835229"/>
            <a:ext cx="2669538" cy="6664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CE9ADF1-F745-9C7A-AE6F-B3267B16F621}"/>
              </a:ext>
            </a:extLst>
          </p:cNvPr>
          <p:cNvSpPr/>
          <p:nvPr/>
        </p:nvSpPr>
        <p:spPr>
          <a:xfrm>
            <a:off x="1396159" y="5718478"/>
            <a:ext cx="1538073" cy="927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84E804A-6005-4771-54F0-F0615339D959}"/>
              </a:ext>
            </a:extLst>
          </p:cNvPr>
          <p:cNvSpPr/>
          <p:nvPr/>
        </p:nvSpPr>
        <p:spPr>
          <a:xfrm rot="18747062">
            <a:off x="3948040" y="3717071"/>
            <a:ext cx="913703" cy="5958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94E95EB3-6D7A-85F0-7C35-477B1CE617ED}"/>
              </a:ext>
            </a:extLst>
          </p:cNvPr>
          <p:cNvGrpSpPr/>
          <p:nvPr/>
        </p:nvGrpSpPr>
        <p:grpSpPr>
          <a:xfrm>
            <a:off x="523407" y="3854900"/>
            <a:ext cx="1296650" cy="560220"/>
            <a:chOff x="523407" y="3897104"/>
            <a:chExt cx="1296650" cy="5602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FCB4DF0-AE4D-D4AE-6180-1BD5CA63BEAD}"/>
                    </a:ext>
                  </a:extLst>
                </p:cNvPr>
                <p:cNvSpPr txBox="1"/>
                <p:nvPr/>
              </p:nvSpPr>
              <p:spPr>
                <a:xfrm>
                  <a:off x="738265" y="4087992"/>
                  <a:ext cx="86693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1800" b="0" i="1" smtClean="0">
                                <a:latin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GB" sz="1800" b="0" i="0" smtClean="0">
                                <a:latin typeface="Cambria Math" panose="02040503050406030204" pitchFamily="18" charset="0"/>
                              </a:rPr>
                              <m:t>in</m:t>
                            </m:r>
                          </m:sub>
                        </m:sSub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18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FCB4DF0-AE4D-D4AE-6180-1BD5CA63BE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265" y="4087992"/>
                  <a:ext cx="866934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5B876B2-C9B6-6828-3702-D66D3A8506FC}"/>
                </a:ext>
              </a:extLst>
            </p:cNvPr>
            <p:cNvSpPr txBox="1"/>
            <p:nvPr/>
          </p:nvSpPr>
          <p:spPr>
            <a:xfrm>
              <a:off x="523407" y="3897104"/>
              <a:ext cx="129665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1200" dirty="0">
                  <a:solidFill>
                    <a:srgbClr val="1F1F1F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trial input density</a:t>
              </a:r>
              <a:endParaRPr lang="en-GB" sz="1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1B32B4-4A73-F7D5-520A-A3865BB7508C}"/>
                  </a:ext>
                </a:extLst>
              </p:cNvPr>
              <p:cNvSpPr txBox="1"/>
              <p:nvPr/>
            </p:nvSpPr>
            <p:spPr>
              <a:xfrm>
                <a:off x="3315665" y="3935548"/>
                <a:ext cx="281758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200" b="0" i="0" smtClea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  <m:r>
                      <a:rPr lang="en-GB" sz="1200" b="1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GB" sz="12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solve K-S equation for</a:t>
                </a:r>
                <a:r>
                  <a:rPr lang="en-GB" sz="1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GB" sz="1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1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GB" sz="12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algn="ctr"/>
                <a:r>
                  <a:rPr lang="en-GB" sz="12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GB" sz="1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200" b="1" i="1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</m:d>
                  </m:oMath>
                </a14:m>
                <a:r>
                  <a:rPr lang="en-GB" sz="1200" dirty="0"/>
                  <a:t>, build new density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2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2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GB" sz="1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1200" b="1" i="1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GB" sz="1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200" dirty="0"/>
                  <a:t> 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CF1B32B4-4A73-F7D5-520A-A3865BB750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5665" y="3935548"/>
                <a:ext cx="2817584" cy="461665"/>
              </a:xfrm>
              <a:prstGeom prst="rect">
                <a:avLst/>
              </a:prstGeom>
              <a:blipFill>
                <a:blip r:embed="rId9"/>
                <a:stretch>
                  <a:fillRect t="-2703" b="-81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2FF07B-1149-C055-C20D-7A5E5A28F586}"/>
                  </a:ext>
                </a:extLst>
              </p:cNvPr>
              <p:cNvSpPr txBox="1"/>
              <p:nvPr/>
            </p:nvSpPr>
            <p:spPr>
              <a:xfrm>
                <a:off x="1336199" y="5768286"/>
                <a:ext cx="2602816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12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update input density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𝜅</m:t>
                      </m:r>
                      <m:sSub>
                        <m:sSub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i="1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200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d>
                        <m:dPr>
                          <m:ctrlPr>
                            <a:rPr lang="en-GB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1" i="1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GB" sz="1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</m:d>
                      <m:sSub>
                        <m:sSubPr>
                          <m:ctrlPr>
                            <a:rPr lang="en-GB" sz="1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2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GB" sz="1200" b="0" i="0" smtClean="0">
                              <a:latin typeface="Cambria Math" panose="02040503050406030204" pitchFamily="18" charset="0"/>
                            </a:rPr>
                            <m:t>out</m:t>
                          </m:r>
                        </m:sub>
                      </m:sSub>
                      <m:r>
                        <a:rPr lang="en-GB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1200" b="1" i="1">
                          <a:latin typeface="Cambria Math" panose="02040503050406030204" pitchFamily="18" charset="0"/>
                        </a:rPr>
                        <m:t>𝒓</m:t>
                      </m:r>
                      <m:r>
                        <a:rPr lang="en-GB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20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BB2FF07B-1149-C055-C20D-7A5E5A28F5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199" y="5768286"/>
                <a:ext cx="2602816" cy="461665"/>
              </a:xfrm>
              <a:prstGeom prst="rect">
                <a:avLst/>
              </a:prstGeom>
              <a:blipFill>
                <a:blip r:embed="rId10"/>
                <a:stretch>
                  <a:fillRect b="-540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Arc 71">
            <a:extLst>
              <a:ext uri="{FF2B5EF4-FFF2-40B4-BE49-F238E27FC236}">
                <a16:creationId xmlns:a16="http://schemas.microsoft.com/office/drawing/2014/main" id="{620D952C-B9DD-791C-004E-4A6BFB6C67E0}"/>
              </a:ext>
            </a:extLst>
          </p:cNvPr>
          <p:cNvSpPr/>
          <p:nvPr/>
        </p:nvSpPr>
        <p:spPr>
          <a:xfrm rot="1130958">
            <a:off x="4562749" y="4153056"/>
            <a:ext cx="2218499" cy="2474769"/>
          </a:xfrm>
          <a:prstGeom prst="arc">
            <a:avLst>
              <a:gd name="adj1" fmla="val 16200000"/>
              <a:gd name="adj2" fmla="val 19467354"/>
            </a:avLst>
          </a:prstGeom>
          <a:ln w="2540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56A084-944B-C954-2AD8-5404C3628F14}"/>
                  </a:ext>
                </a:extLst>
              </p:cNvPr>
              <p:cNvSpPr txBox="1"/>
              <p:nvPr/>
            </p:nvSpPr>
            <p:spPr>
              <a:xfrm>
                <a:off x="4322205" y="5465379"/>
                <a:ext cx="14384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756A084-944B-C954-2AD8-5404C3628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2205" y="5465379"/>
                <a:ext cx="1438422" cy="369332"/>
              </a:xfrm>
              <a:prstGeom prst="rect">
                <a:avLst/>
              </a:prstGeom>
              <a:blipFill>
                <a:blip r:embed="rId11"/>
                <a:stretch>
                  <a:fillRect l="-3509" t="-6667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285467F-6845-1EA1-430F-72AA582AB1BB}"/>
                  </a:ext>
                </a:extLst>
              </p:cNvPr>
              <p:cNvSpPr txBox="1"/>
              <p:nvPr/>
            </p:nvSpPr>
            <p:spPr>
              <a:xfrm>
                <a:off x="5998931" y="4435240"/>
                <a:ext cx="14384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800" b="0" dirty="0">
                    <a:solidFill>
                      <a:srgbClr val="0070C0"/>
                    </a:solidFill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n-GB" sz="18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GB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F285467F-6845-1EA1-430F-72AA582AB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8931" y="4435240"/>
                <a:ext cx="1438422" cy="369332"/>
              </a:xfrm>
              <a:prstGeom prst="rect">
                <a:avLst/>
              </a:prstGeom>
              <a:blipFill>
                <a:blip r:embed="rId12"/>
                <a:stretch>
                  <a:fillRect l="-3509" t="-6667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Triangle 83">
            <a:extLst>
              <a:ext uri="{FF2B5EF4-FFF2-40B4-BE49-F238E27FC236}">
                <a16:creationId xmlns:a16="http://schemas.microsoft.com/office/drawing/2014/main" id="{F9077DC9-ABB0-E1F4-5B84-531E7A8D9F29}"/>
              </a:ext>
            </a:extLst>
          </p:cNvPr>
          <p:cNvSpPr/>
          <p:nvPr/>
        </p:nvSpPr>
        <p:spPr>
          <a:xfrm>
            <a:off x="4022616" y="3382554"/>
            <a:ext cx="540369" cy="46583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Triangle 87">
            <a:extLst>
              <a:ext uri="{FF2B5EF4-FFF2-40B4-BE49-F238E27FC236}">
                <a16:creationId xmlns:a16="http://schemas.microsoft.com/office/drawing/2014/main" id="{C6CB73CB-91CE-362A-56E4-66E66D4CB052}"/>
              </a:ext>
            </a:extLst>
          </p:cNvPr>
          <p:cNvSpPr/>
          <p:nvPr/>
        </p:nvSpPr>
        <p:spPr>
          <a:xfrm rot="2625851">
            <a:off x="6585082" y="4843035"/>
            <a:ext cx="540369" cy="46583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Triangle 90">
            <a:extLst>
              <a:ext uri="{FF2B5EF4-FFF2-40B4-BE49-F238E27FC236}">
                <a16:creationId xmlns:a16="http://schemas.microsoft.com/office/drawing/2014/main" id="{CB8876BB-7633-77CE-C7E3-FC983D407C98}"/>
              </a:ext>
            </a:extLst>
          </p:cNvPr>
          <p:cNvSpPr/>
          <p:nvPr/>
        </p:nvSpPr>
        <p:spPr>
          <a:xfrm rot="10521604">
            <a:off x="2664047" y="6275932"/>
            <a:ext cx="540369" cy="465835"/>
          </a:xfrm>
          <a:prstGeom prst="triangl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D3873-88EB-EF72-F8D1-96863433E496}"/>
                  </a:ext>
                </a:extLst>
              </p:cNvPr>
              <p:cNvSpPr txBox="1"/>
              <p:nvPr/>
            </p:nvSpPr>
            <p:spPr>
              <a:xfrm>
                <a:off x="6545047" y="5577921"/>
                <a:ext cx="33445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en-GB" dirty="0"/>
                  <a:t> is the ground-state density!</a:t>
                </a: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4ABD3873-88EB-EF72-F8D1-96863433E4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5047" y="5577921"/>
                <a:ext cx="3344542" cy="369332"/>
              </a:xfrm>
              <a:prstGeom prst="rect">
                <a:avLst/>
              </a:prstGeom>
              <a:blipFill>
                <a:blip r:embed="rId13"/>
                <a:stretch>
                  <a:fillRect t="-6667" r="-379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Rounded Rectangle 94">
            <a:extLst>
              <a:ext uri="{FF2B5EF4-FFF2-40B4-BE49-F238E27FC236}">
                <a16:creationId xmlns:a16="http://schemas.microsoft.com/office/drawing/2014/main" id="{FE20625F-C68E-87DB-C2EE-2FF40646A03D}"/>
              </a:ext>
            </a:extLst>
          </p:cNvPr>
          <p:cNvSpPr/>
          <p:nvPr/>
        </p:nvSpPr>
        <p:spPr>
          <a:xfrm>
            <a:off x="6414628" y="5465379"/>
            <a:ext cx="3580519" cy="585868"/>
          </a:xfrm>
          <a:prstGeom prst="roundRect">
            <a:avLst/>
          </a:prstGeom>
          <a:noFill/>
          <a:ln w="63500">
            <a:solidFill>
              <a:srgbClr val="FF0000">
                <a:alpha val="5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7" name="Arc 96">
            <a:extLst>
              <a:ext uri="{FF2B5EF4-FFF2-40B4-BE49-F238E27FC236}">
                <a16:creationId xmlns:a16="http://schemas.microsoft.com/office/drawing/2014/main" id="{8AF79612-B631-A210-150B-BDEDD7F0EC11}"/>
              </a:ext>
            </a:extLst>
          </p:cNvPr>
          <p:cNvSpPr/>
          <p:nvPr/>
        </p:nvSpPr>
        <p:spPr>
          <a:xfrm rot="16556122">
            <a:off x="3453772" y="1878788"/>
            <a:ext cx="1191628" cy="4656577"/>
          </a:xfrm>
          <a:prstGeom prst="arc">
            <a:avLst>
              <a:gd name="adj1" fmla="val 16365520"/>
              <a:gd name="adj2" fmla="val 897348"/>
            </a:avLst>
          </a:prstGeom>
          <a:ln w="2540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D5C9B2C1-68EF-F418-CBC9-DC08E3E50D5C}"/>
              </a:ext>
            </a:extLst>
          </p:cNvPr>
          <p:cNvSpPr txBox="1"/>
          <p:nvPr/>
        </p:nvSpPr>
        <p:spPr>
          <a:xfrm>
            <a:off x="2579681" y="4892969"/>
            <a:ext cx="2287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70C0"/>
                </a:solidFill>
              </a:rPr>
              <a:t>self-consistent field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178EE0-DC7E-21F8-5A6A-3F5EC598D2E2}"/>
              </a:ext>
            </a:extLst>
          </p:cNvPr>
          <p:cNvSpPr txBox="1"/>
          <p:nvPr/>
        </p:nvSpPr>
        <p:spPr>
          <a:xfrm>
            <a:off x="8027103" y="115000"/>
            <a:ext cx="4040570" cy="2774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GB" sz="1200" dirty="0"/>
              <a:t>W. Kohn and L. J. Sham (1965), Phys. Rev. </a:t>
            </a:r>
            <a:r>
              <a:rPr lang="en-GB" sz="1200" b="1" dirty="0"/>
              <a:t>140</a:t>
            </a:r>
            <a:r>
              <a:rPr lang="en-GB" sz="1200" dirty="0"/>
              <a:t>: 4A</a:t>
            </a:r>
            <a:endParaRPr lang="en-GB" sz="12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AD91B-4E01-6DD7-090A-C758F76D8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8</a:t>
            </a:fld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C50B6-DA5F-3055-AF05-883EC8A05227}"/>
              </a:ext>
            </a:extLst>
          </p:cNvPr>
          <p:cNvSpPr txBox="1"/>
          <p:nvPr/>
        </p:nvSpPr>
        <p:spPr>
          <a:xfrm>
            <a:off x="7805174" y="3610146"/>
            <a:ext cx="2078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800" dirty="0">
                <a:solidFill>
                  <a:srgbClr val="FF0000">
                    <a:alpha val="50000"/>
                  </a:srgb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 comment: We show here a linear mixing scheme. Someone raised a good question: why does a simple mixing of the electron density lead towards convergence? Ordinarily, one might use some kind of gradient descent. Why is this not necessary here? I believe linear mixing is related to the assumption that the dielectric response is an isotropic matrix?</a:t>
            </a:r>
          </a:p>
        </p:txBody>
      </p:sp>
    </p:spTree>
    <p:extLst>
      <p:ext uri="{BB962C8B-B14F-4D97-AF65-F5344CB8AC3E}">
        <p14:creationId xmlns:p14="http://schemas.microsoft.com/office/powerpoint/2010/main" val="398671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6" grpId="0" animBg="1"/>
      <p:bldP spid="77" grpId="0" animBg="1"/>
      <p:bldP spid="66" grpId="0"/>
      <p:bldP spid="70" grpId="0"/>
      <p:bldP spid="72" grpId="0" animBg="1"/>
      <p:bldP spid="82" grpId="0"/>
      <p:bldP spid="83" grpId="0"/>
      <p:bldP spid="84" grpId="0" animBg="1"/>
      <p:bldP spid="88" grpId="0" animBg="1"/>
      <p:bldP spid="91" grpId="0" animBg="1"/>
      <p:bldP spid="94" grpId="0"/>
      <p:bldP spid="95" grpId="0" animBg="1"/>
      <p:bldP spid="97" grpId="0" animBg="1"/>
      <p:bldP spid="99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E584C-ECB9-A51A-2A3A-F26D125C2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B430C1D-3BB1-B797-7622-1BB8C4943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621" y="342903"/>
            <a:ext cx="10058400" cy="744279"/>
          </a:xfrm>
        </p:spPr>
        <p:txBody>
          <a:bodyPr>
            <a:normAutofit/>
          </a:bodyPr>
          <a:lstStyle/>
          <a:p>
            <a:r>
              <a:rPr lang="en-GB" dirty="0">
                <a:latin typeface="Calibri" panose="020F0502020204030204" pitchFamily="34" charset="0"/>
                <a:cs typeface="Calibri" panose="020F0502020204030204" pitchFamily="34" charset="0"/>
              </a:rPr>
              <a:t>DFT practical remarks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BA1BF0-8ABC-17ED-2CBB-18F8136360DD}"/>
                  </a:ext>
                </a:extLst>
              </p:cNvPr>
              <p:cNvSpPr txBox="1"/>
              <p:nvPr/>
            </p:nvSpPr>
            <p:spPr>
              <a:xfrm>
                <a:off x="529090" y="1192880"/>
                <a:ext cx="6278783" cy="4512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While no closed-form expression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sz="1600" b="0" i="0" smtClean="0">
                            <a:latin typeface="Cambria Math" panose="02040503050406030204" pitchFamily="18" charset="0"/>
                          </a:rPr>
                          <m:t>XC</m:t>
                        </m:r>
                      </m:sub>
                    </m:sSub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is known, a large number “exchange-correlation potentials” have been developed in recent decades, parameterised from tractable systems (e.g. homogeneous electron gas), or using higher-level quantum-mechanics.</a:t>
                </a:r>
              </a:p>
              <a:p>
                <a:pPr algn="just">
                  <a:lnSpc>
                    <a:spcPct val="120000"/>
                  </a:lnSpc>
                </a:pPr>
                <a:endParaRPr lang="en-GB" sz="1600" dirty="0">
                  <a:solidFill>
                    <a:srgbClr val="1F1F1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Just as for the extended </a:t>
                </a:r>
                <a:r>
                  <a:rPr lang="en-GB" sz="1600" dirty="0" err="1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Hückel</a:t>
                </a: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method, it is practical to use a basis set expansion to express the Kohn-Sham wave-function. Typically, a LCAO or a plane-wave basis set is used.</a:t>
                </a: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rgbClr val="1F1F1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Whereas in the </a:t>
                </a:r>
                <a:r>
                  <a:rPr lang="en-GB" sz="1600" dirty="0" err="1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Hückel</a:t>
                </a: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method we used empirical rules to construct the Hamiltonian matrix </a:t>
                </a:r>
                <a14:m>
                  <m:oMath xmlns:m="http://schemas.openxmlformats.org/officeDocument/2006/math">
                    <m:r>
                      <a:rPr lang="en-GB" sz="1600" b="1" i="0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𝐇</m:t>
                    </m:r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needed for the eigensystem, in DFT, the matrix elements are explicitly computed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GB" sz="16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GB" sz="160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GB" sz="1600">
                            <a:latin typeface="Cambria Math" panose="02040503050406030204" pitchFamily="18" charset="0"/>
                          </a:rPr>
                          <m:t>KS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GB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i="1">
                            <a:latin typeface="Cambria Math" panose="02040503050406030204" pitchFamily="18" charset="0"/>
                          </a:rPr>
                          <m:t>𝜌</m:t>
                        </m:r>
                      </m:e>
                    </m:d>
                  </m:oMath>
                </a14:m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GB" sz="1600" dirty="0">
                  <a:solidFill>
                    <a:srgbClr val="1F1F1F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285750" indent="-285750" algn="just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GB" sz="1600" dirty="0">
                    <a:solidFill>
                      <a:srgbClr val="1F1F1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Finally, to compute the forces that electrons act upon atoms, make use of the Hellman-Feynman theorem: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4BA1BF0-8ABC-17ED-2CBB-18F8136360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90" y="1192880"/>
                <a:ext cx="6278783" cy="4512646"/>
              </a:xfrm>
              <a:prstGeom prst="rect">
                <a:avLst/>
              </a:prstGeom>
              <a:blipFill>
                <a:blip r:embed="rId3"/>
                <a:stretch>
                  <a:fillRect l="-403" r="-403" b="-5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682DC628-BF4E-1689-F5EC-766C09B1B21D}"/>
              </a:ext>
            </a:extLst>
          </p:cNvPr>
          <p:cNvSpPr txBox="1"/>
          <p:nvPr/>
        </p:nvSpPr>
        <p:spPr>
          <a:xfrm>
            <a:off x="7875021" y="1041774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zoology of XC-potentials</a:t>
            </a:r>
            <a:endParaRPr lang="en-GB" sz="1400" dirty="0"/>
          </a:p>
        </p:txBody>
      </p:sp>
      <p:pic>
        <p:nvPicPr>
          <p:cNvPr id="3" name="Picture 2" descr="B3LYP* functional – Density Functional Theory and Wavefunction Theory">
            <a:extLst>
              <a:ext uri="{FF2B5EF4-FFF2-40B4-BE49-F238E27FC236}">
                <a16:creationId xmlns:a16="http://schemas.microsoft.com/office/drawing/2014/main" id="{C078482B-49C7-2C3F-5044-DFCB054AE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073" y="1300577"/>
            <a:ext cx="4267897" cy="2461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EC1C3E-FC81-8332-FC99-1C9985EE30EB}"/>
              </a:ext>
            </a:extLst>
          </p:cNvPr>
          <p:cNvSpPr/>
          <p:nvPr/>
        </p:nvSpPr>
        <p:spPr>
          <a:xfrm>
            <a:off x="8915400" y="1626576"/>
            <a:ext cx="896816" cy="45720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38100">
            <a:solidFill>
              <a:srgbClr val="00B0F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62221B-C646-B7E7-D177-64B3A8A66B60}"/>
              </a:ext>
            </a:extLst>
          </p:cNvPr>
          <p:cNvSpPr/>
          <p:nvPr/>
        </p:nvSpPr>
        <p:spPr>
          <a:xfrm>
            <a:off x="7889630" y="2033076"/>
            <a:ext cx="2379785" cy="701331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38100">
            <a:solidFill>
              <a:srgbClr val="00B0F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402A02D-A148-0196-7B44-8A18484023BB}"/>
              </a:ext>
            </a:extLst>
          </p:cNvPr>
          <p:cNvSpPr/>
          <p:nvPr/>
        </p:nvSpPr>
        <p:spPr>
          <a:xfrm>
            <a:off x="8815753" y="2617572"/>
            <a:ext cx="1524001" cy="558503"/>
          </a:xfrm>
          <a:prstGeom prst="roundRect">
            <a:avLst/>
          </a:prstGeom>
          <a:solidFill>
            <a:schemeClr val="accent4">
              <a:lumMod val="20000"/>
              <a:lumOff val="80000"/>
              <a:alpha val="13000"/>
            </a:schemeClr>
          </a:solidFill>
          <a:ln w="38100">
            <a:solidFill>
              <a:srgbClr val="00B0F0">
                <a:alpha val="7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13883B-DEEF-3BD3-473C-1DE4D6CC926A}"/>
                  </a:ext>
                </a:extLst>
              </p:cNvPr>
              <p:cNvSpPr txBox="1"/>
              <p:nvPr/>
            </p:nvSpPr>
            <p:spPr>
              <a:xfrm>
                <a:off x="2131671" y="5736334"/>
                <a:ext cx="3964329" cy="8106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6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1600" b="1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</m:d>
                        </m:num>
                        <m:den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b="1" i="1" smtClean="0"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en-GB" sz="16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GB" sz="16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GB" sz="1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f>
                                <m:fPr>
                                  <m:ctrlP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1600"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m:rPr>
                                          <m:sty m:val="p"/>
                                        </m:rPr>
                                        <a:rPr lang="en-GB" sz="1600">
                                          <a:latin typeface="Cambria Math" panose="02040503050406030204" pitchFamily="18" charset="0"/>
                                        </a:rPr>
                                        <m:t>KS</m:t>
                                      </m:r>
                                    </m:sub>
                                  </m:sSub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num>
                                <m:den>
                                  <m:r>
                                    <a:rPr lang="en-GB" sz="1600" i="1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GB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600" b="1" i="1">
                                          <a:latin typeface="Cambria Math" panose="02040503050406030204" pitchFamily="18" charset="0"/>
                                        </a:rPr>
                                        <m:t>𝑹</m:t>
                                      </m:r>
                                    </m:e>
                                    <m:sub>
                                      <m:r>
                                        <a:rPr lang="en-GB" sz="16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  <m:e>
                              <m:sSub>
                                <m:sSubPr>
                                  <m:ctrlP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GB" sz="16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D13883B-DEEF-3BD3-473C-1DE4D6CC9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1671" y="5736334"/>
                <a:ext cx="3964329" cy="810607"/>
              </a:xfrm>
              <a:prstGeom prst="rect">
                <a:avLst/>
              </a:prstGeom>
              <a:blipFill>
                <a:blip r:embed="rId5"/>
                <a:stretch>
                  <a:fillRect t="-92308" b="-14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44E8093-FA22-CB81-8C38-C3B49683FA38}"/>
              </a:ext>
            </a:extLst>
          </p:cNvPr>
          <p:cNvGrpSpPr/>
          <p:nvPr/>
        </p:nvGrpSpPr>
        <p:grpSpPr>
          <a:xfrm>
            <a:off x="7646653" y="4346533"/>
            <a:ext cx="3504736" cy="1873948"/>
            <a:chOff x="118789" y="1009614"/>
            <a:chExt cx="8733238" cy="4669578"/>
          </a:xfrm>
        </p:grpSpPr>
        <p:pic>
          <p:nvPicPr>
            <p:cNvPr id="16" name="Picture 2" descr="VASP - Vienna Ab initio Simulation Package">
              <a:extLst>
                <a:ext uri="{FF2B5EF4-FFF2-40B4-BE49-F238E27FC236}">
                  <a16:creationId xmlns:a16="http://schemas.microsoft.com/office/drawing/2014/main" id="{4CB097E4-D27F-6E0A-07ED-7BC7C922B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89" y="1410880"/>
              <a:ext cx="2386013" cy="155416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0" descr="The CPMD code">
              <a:extLst>
                <a:ext uri="{FF2B5EF4-FFF2-40B4-BE49-F238E27FC236}">
                  <a16:creationId xmlns:a16="http://schemas.microsoft.com/office/drawing/2014/main" id="{B28ED89C-6DB9-0225-8D7D-8B00369B4B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600" r="15184"/>
            <a:stretch/>
          </p:blipFill>
          <p:spPr bwMode="auto">
            <a:xfrm>
              <a:off x="449464" y="4486305"/>
              <a:ext cx="3045093" cy="1192887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>
              <a:extLst>
                <a:ext uri="{FF2B5EF4-FFF2-40B4-BE49-F238E27FC236}">
                  <a16:creationId xmlns:a16="http://schemas.microsoft.com/office/drawing/2014/main" id="{29C4A4D7-FA7A-2937-2BAC-C290717BB1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918" y="1009614"/>
              <a:ext cx="1906588" cy="216376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[SIESTA Logo]">
              <a:extLst>
                <a:ext uri="{FF2B5EF4-FFF2-40B4-BE49-F238E27FC236}">
                  <a16:creationId xmlns:a16="http://schemas.microsoft.com/office/drawing/2014/main" id="{FC974899-48CF-EDE3-52C0-18AA6430A4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0355" y="1391397"/>
              <a:ext cx="2708806" cy="142883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8" descr="Logo of OpenMX">
              <a:extLst>
                <a:ext uri="{FF2B5EF4-FFF2-40B4-BE49-F238E27FC236}">
                  <a16:creationId xmlns:a16="http://schemas.microsoft.com/office/drawing/2014/main" id="{62C4E26E-902E-2214-668A-C12585A73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51752" y="3293201"/>
              <a:ext cx="2200275" cy="2163763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2" descr="Castep | Materials Theory Group">
              <a:extLst>
                <a:ext uri="{FF2B5EF4-FFF2-40B4-BE49-F238E27FC236}">
                  <a16:creationId xmlns:a16="http://schemas.microsoft.com/office/drawing/2014/main" id="{B4B9277A-2CF9-763E-275C-DBE042E23B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775" y="3293201"/>
              <a:ext cx="3276473" cy="832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4" descr="BigDFT | Precise DFT code for ab-initio atomistic simulation">
              <a:extLst>
                <a:ext uri="{FF2B5EF4-FFF2-40B4-BE49-F238E27FC236}">
                  <a16:creationId xmlns:a16="http://schemas.microsoft.com/office/drawing/2014/main" id="{2C582654-418A-B73A-ED52-ECDE14CADA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40621" y="3293201"/>
              <a:ext cx="2399349" cy="1979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3D308F71-E709-82A5-25EC-444C04FF261D}"/>
              </a:ext>
            </a:extLst>
          </p:cNvPr>
          <p:cNvSpPr txBox="1"/>
          <p:nvPr/>
        </p:nvSpPr>
        <p:spPr>
          <a:xfrm>
            <a:off x="7875021" y="4032141"/>
            <a:ext cx="304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solidFill>
                  <a:srgbClr val="1F1F1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 commonly used DFT codes</a:t>
            </a:r>
            <a:endParaRPr lang="en-GB" sz="1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68EE0A-68F7-291D-3FD5-7422CE942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329CB-797D-6146-8DF7-8C5F7C196CE5}" type="slidenum">
              <a:rPr lang="en-GB" smtClean="0"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89220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76309</TotalTime>
  <Words>2543</Words>
  <Application>Microsoft Macintosh PowerPoint</Application>
  <PresentationFormat>Widescreen</PresentationFormat>
  <Paragraphs>338</Paragraphs>
  <Slides>22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Aptos</vt:lpstr>
      <vt:lpstr>Aptos Display</vt:lpstr>
      <vt:lpstr>Arial</vt:lpstr>
      <vt:lpstr>Calibri</vt:lpstr>
      <vt:lpstr>Cambria Math</vt:lpstr>
      <vt:lpstr>Courier New</vt:lpstr>
      <vt:lpstr>Monaco</vt:lpstr>
      <vt:lpstr>Times New Roman</vt:lpstr>
      <vt:lpstr>Wingdings</vt:lpstr>
      <vt:lpstr>Office Theme</vt:lpstr>
      <vt:lpstr>Lecture 2 (cont): Applied Quantum Mechanics</vt:lpstr>
      <vt:lpstr>So far, we have learned:</vt:lpstr>
      <vt:lpstr>Density functional theory</vt:lpstr>
      <vt:lpstr>Density functional theory</vt:lpstr>
      <vt:lpstr>The Hohenberg-Kohn theorems</vt:lpstr>
      <vt:lpstr>The Kohn-Sham equations</vt:lpstr>
      <vt:lpstr>The Kohn-Sham equations</vt:lpstr>
      <vt:lpstr>The Kohn-Sham equations</vt:lpstr>
      <vt:lpstr>DFT practical remarks I</vt:lpstr>
      <vt:lpstr>DFT practical remarks II</vt:lpstr>
      <vt:lpstr>PowerPoint Presentation</vt:lpstr>
      <vt:lpstr>PowerPoint Presentation</vt:lpstr>
      <vt:lpstr>PowerPoint Presentation</vt:lpstr>
      <vt:lpstr>Lecture 3: Materials properties from atoms</vt:lpstr>
      <vt:lpstr>Equilibrium crystal structure</vt:lpstr>
      <vt:lpstr>Equilibrium crystal structure</vt:lpstr>
      <vt:lpstr>Equilibrium crystal structure</vt:lpstr>
      <vt:lpstr>Equilibrium crystal structure</vt:lpstr>
      <vt:lpstr>Defect properties</vt:lpstr>
      <vt:lpstr>Defect properties</vt:lpstr>
      <vt:lpstr>Defect properties</vt:lpstr>
      <vt:lpstr>Excited states in DFT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asf qweeee</dc:creator>
  <cp:lastModifiedBy>asf qweeee</cp:lastModifiedBy>
  <cp:revision>298</cp:revision>
  <dcterms:created xsi:type="dcterms:W3CDTF">2025-03-10T10:53:45Z</dcterms:created>
  <dcterms:modified xsi:type="dcterms:W3CDTF">2025-05-06T12:02:50Z</dcterms:modified>
</cp:coreProperties>
</file>